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259" r:id="rId3"/>
    <p:sldId id="264" r:id="rId4"/>
    <p:sldId id="265" r:id="rId5"/>
    <p:sldId id="261" r:id="rId6"/>
    <p:sldId id="266" r:id="rId7"/>
    <p:sldId id="267" r:id="rId8"/>
    <p:sldId id="268" r:id="rId9"/>
    <p:sldId id="277" r:id="rId10"/>
    <p:sldId id="270" r:id="rId11"/>
    <p:sldId id="272" r:id="rId12"/>
    <p:sldId id="280" r:id="rId13"/>
    <p:sldId id="273" r:id="rId14"/>
    <p:sldId id="274" r:id="rId15"/>
    <p:sldId id="281" r:id="rId16"/>
    <p:sldId id="282" r:id="rId17"/>
    <p:sldId id="284" r:id="rId18"/>
    <p:sldId id="269" r:id="rId19"/>
    <p:sldId id="276" r:id="rId20"/>
    <p:sldId id="291" r:id="rId21"/>
    <p:sldId id="285" r:id="rId22"/>
    <p:sldId id="286" r:id="rId23"/>
    <p:sldId id="294" r:id="rId24"/>
    <p:sldId id="289" r:id="rId25"/>
    <p:sldId id="295" r:id="rId26"/>
    <p:sldId id="296" r:id="rId27"/>
    <p:sldId id="305" r:id="rId28"/>
    <p:sldId id="300" r:id="rId29"/>
    <p:sldId id="298" r:id="rId30"/>
    <p:sldId id="299" r:id="rId31"/>
    <p:sldId id="301" r:id="rId32"/>
    <p:sldId id="302" r:id="rId33"/>
    <p:sldId id="303" r:id="rId34"/>
    <p:sldId id="304" r:id="rId35"/>
    <p:sldId id="290" r:id="rId36"/>
    <p:sldId id="292" r:id="rId37"/>
    <p:sldId id="293" r:id="rId38"/>
    <p:sldId id="278" r:id="rId39"/>
    <p:sldId id="288" r:id="rId40"/>
    <p:sldId id="275" r:id="rId41"/>
    <p:sldId id="283" r:id="rId42"/>
    <p:sldId id="279" r:id="rId43"/>
  </p:sldIdLst>
  <p:sldSz cx="12192000" cy="6858000"/>
  <p:notesSz cx="6400800" cy="8686800"/>
  <p:defaultTextStyle>
    <a:defPPr>
      <a:defRPr lang="de-CH"/>
    </a:defPPr>
    <a:lvl1pPr algn="l" rtl="0" fontAlgn="base">
      <a:spcBef>
        <a:spcPct val="0"/>
      </a:spcBef>
      <a:spcAft>
        <a:spcPct val="0"/>
      </a:spcAft>
      <a:defRPr sz="17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sz="1700" kern="1200">
        <a:solidFill>
          <a:schemeClr val="tx1"/>
        </a:solidFill>
        <a:latin typeface="Arial" charset="0"/>
        <a:ea typeface="ＭＳ Ｐゴシック" charset="0"/>
        <a:cs typeface="Arial" charset="0"/>
      </a:defRPr>
    </a:lvl2pPr>
    <a:lvl3pPr marL="914400" algn="l" rtl="0" fontAlgn="base">
      <a:spcBef>
        <a:spcPct val="0"/>
      </a:spcBef>
      <a:spcAft>
        <a:spcPct val="0"/>
      </a:spcAft>
      <a:defRPr sz="1700" kern="1200">
        <a:solidFill>
          <a:schemeClr val="tx1"/>
        </a:solidFill>
        <a:latin typeface="Arial" charset="0"/>
        <a:ea typeface="ＭＳ Ｐゴシック" charset="0"/>
        <a:cs typeface="Arial" charset="0"/>
      </a:defRPr>
    </a:lvl3pPr>
    <a:lvl4pPr marL="1371600" algn="l" rtl="0" fontAlgn="base">
      <a:spcBef>
        <a:spcPct val="0"/>
      </a:spcBef>
      <a:spcAft>
        <a:spcPct val="0"/>
      </a:spcAft>
      <a:defRPr sz="1700" kern="1200">
        <a:solidFill>
          <a:schemeClr val="tx1"/>
        </a:solidFill>
        <a:latin typeface="Arial" charset="0"/>
        <a:ea typeface="ＭＳ Ｐゴシック" charset="0"/>
        <a:cs typeface="Arial" charset="0"/>
      </a:defRPr>
    </a:lvl4pPr>
    <a:lvl5pPr marL="1828800" algn="l" rtl="0" fontAlgn="base">
      <a:spcBef>
        <a:spcPct val="0"/>
      </a:spcBef>
      <a:spcAft>
        <a:spcPct val="0"/>
      </a:spcAft>
      <a:defRPr sz="1700" kern="1200">
        <a:solidFill>
          <a:schemeClr val="tx1"/>
        </a:solidFill>
        <a:latin typeface="Arial" charset="0"/>
        <a:ea typeface="ＭＳ Ｐゴシック" charset="0"/>
        <a:cs typeface="Arial" charset="0"/>
      </a:defRPr>
    </a:lvl5pPr>
    <a:lvl6pPr marL="2286000" algn="l" defTabSz="457200" rtl="0" eaLnBrk="1" latinLnBrk="0" hangingPunct="1">
      <a:defRPr sz="1700" kern="1200">
        <a:solidFill>
          <a:schemeClr val="tx1"/>
        </a:solidFill>
        <a:latin typeface="Arial" charset="0"/>
        <a:ea typeface="ＭＳ Ｐゴシック" charset="0"/>
        <a:cs typeface="Arial" charset="0"/>
      </a:defRPr>
    </a:lvl6pPr>
    <a:lvl7pPr marL="2743200" algn="l" defTabSz="457200" rtl="0" eaLnBrk="1" latinLnBrk="0" hangingPunct="1">
      <a:defRPr sz="1700" kern="1200">
        <a:solidFill>
          <a:schemeClr val="tx1"/>
        </a:solidFill>
        <a:latin typeface="Arial" charset="0"/>
        <a:ea typeface="ＭＳ Ｐゴシック" charset="0"/>
        <a:cs typeface="Arial" charset="0"/>
      </a:defRPr>
    </a:lvl7pPr>
    <a:lvl8pPr marL="3200400" algn="l" defTabSz="457200" rtl="0" eaLnBrk="1" latinLnBrk="0" hangingPunct="1">
      <a:defRPr sz="1700" kern="1200">
        <a:solidFill>
          <a:schemeClr val="tx1"/>
        </a:solidFill>
        <a:latin typeface="Arial" charset="0"/>
        <a:ea typeface="ＭＳ Ｐゴシック" charset="0"/>
        <a:cs typeface="Arial" charset="0"/>
      </a:defRPr>
    </a:lvl8pPr>
    <a:lvl9pPr marL="3657600" algn="l" defTabSz="457200" rtl="0" eaLnBrk="1" latinLnBrk="0" hangingPunct="1">
      <a:defRPr sz="1700" kern="1200">
        <a:solidFill>
          <a:schemeClr val="tx1"/>
        </a:solidFill>
        <a:latin typeface="Arial" charset="0"/>
        <a:ea typeface="ＭＳ Ｐゴシック" charset="0"/>
        <a:cs typeface="Arial" charset="0"/>
      </a:defRPr>
    </a:lvl9pPr>
  </p:defaultTextStyle>
  <p:extLst>
    <p:ext uri="{EFAFB233-063F-42B5-8137-9DF3F51BA10A}">
      <p15:sldGuideLst xmlns:p15="http://schemas.microsoft.com/office/powerpoint/2012/main">
        <p15:guide id="1" orient="horz" pos="119" userDrawn="1">
          <p15:clr>
            <a:srgbClr val="A4A3A4"/>
          </p15:clr>
        </p15:guide>
        <p15:guide id="3" orient="horz" pos="3838" userDrawn="1">
          <p15:clr>
            <a:srgbClr val="A4A3A4"/>
          </p15:clr>
        </p15:guide>
        <p15:guide id="5" pos="3840" userDrawn="1">
          <p15:clr>
            <a:srgbClr val="A4A3A4"/>
          </p15:clr>
        </p15:guide>
        <p15:guide id="6" pos="3727" userDrawn="1">
          <p15:clr>
            <a:srgbClr val="A4A3A4"/>
          </p15:clr>
        </p15:guide>
        <p15:guide id="7" pos="3953" userDrawn="1">
          <p15:clr>
            <a:srgbClr val="A4A3A4"/>
          </p15:clr>
        </p15:guide>
        <p15:guide id="8" pos="4861" userDrawn="1">
          <p15:clr>
            <a:srgbClr val="A4A3A4"/>
          </p15:clr>
        </p15:guide>
        <p15:guide id="9" pos="5065" userDrawn="1">
          <p15:clr>
            <a:srgbClr val="A4A3A4"/>
          </p15:clr>
        </p15:guide>
        <p15:guide id="10" pos="7106" userDrawn="1">
          <p15:clr>
            <a:srgbClr val="A4A3A4"/>
          </p15:clr>
        </p15:guide>
        <p15:guide id="11" pos="2819" userDrawn="1">
          <p15:clr>
            <a:srgbClr val="A4A3A4"/>
          </p15:clr>
        </p15:guide>
        <p15:guide id="12" pos="2615" userDrawn="1">
          <p15:clr>
            <a:srgbClr val="A4A3A4"/>
          </p15:clr>
        </p15:guide>
        <p15:guide id="13" pos="574" userDrawn="1">
          <p15:clr>
            <a:srgbClr val="A4A3A4"/>
          </p15:clr>
        </p15:guide>
        <p15:guide id="14" orient="horz" pos="709" userDrawn="1">
          <p15:clr>
            <a:srgbClr val="A4A3A4"/>
          </p15:clr>
        </p15:guide>
        <p15:guide id="15" orient="horz" pos="411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A1CB"/>
    <a:srgbClr val="CCE2EF"/>
    <a:srgbClr val="A3ADB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05" autoAdjust="0"/>
    <p:restoredTop sz="94660"/>
  </p:normalViewPr>
  <p:slideViewPr>
    <p:cSldViewPr snapToObjects="1">
      <p:cViewPr varScale="1">
        <p:scale>
          <a:sx n="113" d="100"/>
          <a:sy n="113" d="100"/>
        </p:scale>
        <p:origin x="432" y="108"/>
      </p:cViewPr>
      <p:guideLst>
        <p:guide orient="horz" pos="119"/>
        <p:guide orient="horz" pos="3838"/>
        <p:guide pos="3840"/>
        <p:guide pos="3727"/>
        <p:guide pos="3953"/>
        <p:guide pos="4861"/>
        <p:guide pos="5065"/>
        <p:guide pos="7106"/>
        <p:guide pos="2819"/>
        <p:guide pos="2615"/>
        <p:guide pos="574"/>
        <p:guide orient="horz" pos="709"/>
        <p:guide orient="horz" pos="411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773363" cy="433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86211" tIns="43106" rIns="86211" bIns="43106" numCol="1" anchor="t" anchorCtr="0" compatLnSpc="1">
            <a:prstTxWarp prst="textNoShape">
              <a:avLst/>
            </a:prstTxWarp>
          </a:bodyPr>
          <a:lstStyle>
            <a:lvl1pPr defTabSz="862013">
              <a:defRPr sz="1100"/>
            </a:lvl1pPr>
          </a:lstStyle>
          <a:p>
            <a:endParaRPr lang="de-CH" dirty="0"/>
          </a:p>
        </p:txBody>
      </p:sp>
      <p:sp>
        <p:nvSpPr>
          <p:cNvPr id="5123" name="Rectangle 3"/>
          <p:cNvSpPr>
            <a:spLocks noGrp="1" noChangeArrowheads="1"/>
          </p:cNvSpPr>
          <p:nvPr>
            <p:ph type="dt" idx="1"/>
          </p:nvPr>
        </p:nvSpPr>
        <p:spPr bwMode="auto">
          <a:xfrm>
            <a:off x="3625850" y="0"/>
            <a:ext cx="2773363" cy="433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86211" tIns="43106" rIns="86211" bIns="43106" numCol="1" anchor="t" anchorCtr="0" compatLnSpc="1">
            <a:prstTxWarp prst="textNoShape">
              <a:avLst/>
            </a:prstTxWarp>
          </a:bodyPr>
          <a:lstStyle>
            <a:lvl1pPr algn="r" defTabSz="862013">
              <a:defRPr sz="1100"/>
            </a:lvl1pPr>
          </a:lstStyle>
          <a:p>
            <a:endParaRPr lang="de-CH" dirty="0"/>
          </a:p>
        </p:txBody>
      </p:sp>
      <p:sp>
        <p:nvSpPr>
          <p:cNvPr id="5124" name="Rectangle 4"/>
          <p:cNvSpPr>
            <a:spLocks noGrp="1" noRot="1" noChangeAspect="1" noChangeArrowheads="1" noTextEdit="1"/>
          </p:cNvSpPr>
          <p:nvPr>
            <p:ph type="sldImg" idx="2"/>
          </p:nvPr>
        </p:nvSpPr>
        <p:spPr bwMode="auto">
          <a:xfrm>
            <a:off x="307975" y="652463"/>
            <a:ext cx="5786438" cy="3255962"/>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5125" name="Rectangle 5"/>
          <p:cNvSpPr>
            <a:spLocks noGrp="1" noChangeArrowheads="1"/>
          </p:cNvSpPr>
          <p:nvPr>
            <p:ph type="body" sz="quarter" idx="3"/>
          </p:nvPr>
        </p:nvSpPr>
        <p:spPr bwMode="auto">
          <a:xfrm>
            <a:off x="639763" y="4125913"/>
            <a:ext cx="5121275" cy="3908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86211" tIns="43106" rIns="86211" bIns="43106" numCol="1" anchor="t" anchorCtr="0" compatLnSpc="1">
            <a:prstTxWarp prst="textNoShape">
              <a:avLst/>
            </a:prstTxWarp>
          </a:bodyPr>
          <a:lstStyle/>
          <a:p>
            <a:pPr lvl="0"/>
            <a:r>
              <a:rPr lang="de-CH"/>
              <a:t>Textmasterformate durch Klicken bearbeiten</a:t>
            </a:r>
          </a:p>
          <a:p>
            <a:pPr lvl="1"/>
            <a:r>
              <a:rPr lang="de-CH"/>
              <a:t>Zweite Ebene</a:t>
            </a:r>
          </a:p>
          <a:p>
            <a:pPr lvl="2"/>
            <a:r>
              <a:rPr lang="de-CH"/>
              <a:t>Dritte Ebene</a:t>
            </a:r>
          </a:p>
          <a:p>
            <a:pPr lvl="3"/>
            <a:r>
              <a:rPr lang="de-CH"/>
              <a:t>Vierte Ebene</a:t>
            </a:r>
          </a:p>
          <a:p>
            <a:pPr lvl="4"/>
            <a:r>
              <a:rPr lang="de-CH"/>
              <a:t>Fünfte Ebene</a:t>
            </a:r>
          </a:p>
        </p:txBody>
      </p:sp>
      <p:sp>
        <p:nvSpPr>
          <p:cNvPr id="5126" name="Rectangle 6"/>
          <p:cNvSpPr>
            <a:spLocks noGrp="1" noChangeArrowheads="1"/>
          </p:cNvSpPr>
          <p:nvPr>
            <p:ph type="ftr" sz="quarter" idx="4"/>
          </p:nvPr>
        </p:nvSpPr>
        <p:spPr bwMode="auto">
          <a:xfrm>
            <a:off x="0" y="8251825"/>
            <a:ext cx="2773363" cy="433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86211" tIns="43106" rIns="86211" bIns="43106" numCol="1" anchor="b" anchorCtr="0" compatLnSpc="1">
            <a:prstTxWarp prst="textNoShape">
              <a:avLst/>
            </a:prstTxWarp>
          </a:bodyPr>
          <a:lstStyle>
            <a:lvl1pPr defTabSz="862013">
              <a:defRPr sz="1100"/>
            </a:lvl1pPr>
          </a:lstStyle>
          <a:p>
            <a:endParaRPr lang="de-CH" dirty="0"/>
          </a:p>
        </p:txBody>
      </p:sp>
      <p:sp>
        <p:nvSpPr>
          <p:cNvPr id="5127" name="Rectangle 7"/>
          <p:cNvSpPr>
            <a:spLocks noGrp="1" noChangeArrowheads="1"/>
          </p:cNvSpPr>
          <p:nvPr>
            <p:ph type="sldNum" sz="quarter" idx="5"/>
          </p:nvPr>
        </p:nvSpPr>
        <p:spPr bwMode="auto">
          <a:xfrm>
            <a:off x="3625850" y="8251825"/>
            <a:ext cx="2773363" cy="433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86211" tIns="43106" rIns="86211" bIns="43106" numCol="1" anchor="b" anchorCtr="0" compatLnSpc="1">
            <a:prstTxWarp prst="textNoShape">
              <a:avLst/>
            </a:prstTxWarp>
          </a:bodyPr>
          <a:lstStyle>
            <a:lvl1pPr algn="r" defTabSz="862013">
              <a:defRPr sz="1100"/>
            </a:lvl1pPr>
          </a:lstStyle>
          <a:p>
            <a:fld id="{54E7F490-E965-9B42-AE49-DA4BC6E663B1}" type="slidenum">
              <a:rPr lang="de-CH"/>
              <a:pPr/>
              <a:t>‹#›</a:t>
            </a:fld>
            <a:endParaRPr lang="de-CH" dirty="0"/>
          </a:p>
        </p:txBody>
      </p:sp>
    </p:spTree>
    <p:extLst>
      <p:ext uri="{BB962C8B-B14F-4D97-AF65-F5344CB8AC3E}">
        <p14:creationId xmlns:p14="http://schemas.microsoft.com/office/powerpoint/2010/main" val="49843891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charset="0"/>
        <a:cs typeface="Arial" charset="0"/>
      </a:defRPr>
    </a:lvl1pPr>
    <a:lvl2pPr marL="457200" algn="l" rtl="0" fontAlgn="base">
      <a:spcBef>
        <a:spcPct val="30000"/>
      </a:spcBef>
      <a:spcAft>
        <a:spcPct val="0"/>
      </a:spcAft>
      <a:defRPr sz="1200" kern="1200">
        <a:solidFill>
          <a:schemeClr val="tx1"/>
        </a:solidFill>
        <a:latin typeface="Arial" charset="0"/>
        <a:ea typeface="Arial" charset="0"/>
        <a:cs typeface="Arial" charset="0"/>
      </a:defRPr>
    </a:lvl2pPr>
    <a:lvl3pPr marL="914400" algn="l" rtl="0" fontAlgn="base">
      <a:spcBef>
        <a:spcPct val="30000"/>
      </a:spcBef>
      <a:spcAft>
        <a:spcPct val="0"/>
      </a:spcAft>
      <a:defRPr sz="1200" kern="1200">
        <a:solidFill>
          <a:schemeClr val="tx1"/>
        </a:solidFill>
        <a:latin typeface="Arial" charset="0"/>
        <a:ea typeface="Arial" charset="0"/>
        <a:cs typeface="Arial" charset="0"/>
      </a:defRPr>
    </a:lvl3pPr>
    <a:lvl4pPr marL="1371600" algn="l" rtl="0" fontAlgn="base">
      <a:spcBef>
        <a:spcPct val="30000"/>
      </a:spcBef>
      <a:spcAft>
        <a:spcPct val="0"/>
      </a:spcAft>
      <a:defRPr sz="1200" kern="1200">
        <a:solidFill>
          <a:schemeClr val="tx1"/>
        </a:solidFill>
        <a:latin typeface="Arial" charset="0"/>
        <a:ea typeface="Arial" charset="0"/>
        <a:cs typeface="Arial" charset="0"/>
      </a:defRPr>
    </a:lvl4pPr>
    <a:lvl5pPr marL="1828800" algn="l" rtl="0" fontAlgn="base">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Orthogonal_transformation"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en.wikipedia.org/wiki/Correlation_and_dependence"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Correlation"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en.wikipedia.org/wiki/Signal_(information_theory)"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cikit-learn.org/stable/modules/generated/sklearn.feature_selection.RFE.html#sklearn.feature_selection.RFE"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cikit-learn.org/stable/modules/generated/sklearn.feature_selection.RFECV.html#sklearn.feature_selection.RFECV"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Photosynthetically_active_radiation"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ikit-learn.org/stable/modules/generated/sklearn.feature_selection.RFE.html#sklearn.feature_selection.RF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endParaRPr lang="de-DE" dirty="0"/>
          </a:p>
          <a:p>
            <a:endParaRPr lang="de-DE" dirty="0"/>
          </a:p>
          <a:p>
            <a:r>
              <a:rPr lang="de-DE" dirty="0"/>
              <a:t>O</a:t>
            </a:r>
            <a:r>
              <a:rPr lang="en-GB" dirty="0" err="1"/>
              <a:t>utbreaks</a:t>
            </a:r>
            <a:r>
              <a:rPr lang="en-GB" dirty="0"/>
              <a:t> could be linked to env. Data -&gt; linked due to breeding cycles of mosquitos</a:t>
            </a:r>
          </a:p>
        </p:txBody>
      </p:sp>
      <p:sp>
        <p:nvSpPr>
          <p:cNvPr id="4" name="Slide Number Placeholder 3"/>
          <p:cNvSpPr>
            <a:spLocks noGrp="1"/>
          </p:cNvSpPr>
          <p:nvPr>
            <p:ph type="sldNum" sz="quarter" idx="10"/>
          </p:nvPr>
        </p:nvSpPr>
        <p:spPr/>
        <p:txBody>
          <a:bodyPr/>
          <a:lstStyle/>
          <a:p>
            <a:fld id="{54E7F490-E965-9B42-AE49-DA4BC6E663B1}" type="slidenum">
              <a:rPr lang="de-CH" smtClean="0"/>
              <a:pPr/>
              <a:t>6</a:t>
            </a:fld>
            <a:endParaRPr lang="de-CH"/>
          </a:p>
        </p:txBody>
      </p:sp>
    </p:spTree>
    <p:extLst>
      <p:ext uri="{BB962C8B-B14F-4D97-AF65-F5344CB8AC3E}">
        <p14:creationId xmlns:p14="http://schemas.microsoft.com/office/powerpoint/2010/main" val="1371623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DE" dirty="0"/>
              <a:t>Motivation: </a:t>
            </a:r>
            <a:r>
              <a:rPr lang="de-DE" dirty="0" err="1"/>
              <a:t>is</a:t>
            </a:r>
            <a:r>
              <a:rPr lang="de-DE" dirty="0"/>
              <a:t> </a:t>
            </a:r>
            <a:r>
              <a:rPr lang="de-DE" dirty="0" err="1"/>
              <a:t>used</a:t>
            </a:r>
            <a:r>
              <a:rPr lang="de-DE" dirty="0"/>
              <a:t> in a </a:t>
            </a:r>
            <a:r>
              <a:rPr lang="de-DE" dirty="0" err="1"/>
              <a:t>lot</a:t>
            </a:r>
            <a:r>
              <a:rPr lang="de-DE" dirty="0"/>
              <a:t> </a:t>
            </a:r>
            <a:r>
              <a:rPr lang="de-DE" dirty="0" err="1"/>
              <a:t>of</a:t>
            </a:r>
            <a:r>
              <a:rPr lang="de-DE" dirty="0"/>
              <a:t> „</a:t>
            </a:r>
            <a:r>
              <a:rPr lang="de-DE" dirty="0" err="1"/>
              <a:t>data</a:t>
            </a:r>
            <a:r>
              <a:rPr lang="de-DE" dirty="0"/>
              <a:t> </a:t>
            </a:r>
            <a:r>
              <a:rPr lang="de-DE" dirty="0" err="1"/>
              <a:t>competitions</a:t>
            </a:r>
            <a:r>
              <a:rPr lang="de-DE" dirty="0"/>
              <a:t>“, </a:t>
            </a:r>
            <a:r>
              <a:rPr lang="de-DE" dirty="0" err="1"/>
              <a:t>normally</a:t>
            </a:r>
            <a:r>
              <a:rPr lang="de-DE" dirty="0"/>
              <a:t> </a:t>
            </a:r>
            <a:r>
              <a:rPr lang="de-DE" dirty="0" err="1"/>
              <a:t>performs</a:t>
            </a:r>
            <a:r>
              <a:rPr lang="de-DE" dirty="0"/>
              <a:t> </a:t>
            </a:r>
            <a:r>
              <a:rPr lang="de-DE" dirty="0" err="1"/>
              <a:t>very</a:t>
            </a:r>
            <a:r>
              <a:rPr lang="de-DE" dirty="0"/>
              <a:t> </a:t>
            </a:r>
            <a:r>
              <a:rPr lang="de-DE" dirty="0" err="1"/>
              <a:t>well</a:t>
            </a:r>
            <a:r>
              <a:rPr lang="de-DE" dirty="0"/>
              <a:t> </a:t>
            </a:r>
            <a:r>
              <a:rPr lang="de-DE" dirty="0" err="1"/>
              <a:t>without</a:t>
            </a:r>
            <a:r>
              <a:rPr lang="de-DE" dirty="0"/>
              <a:t> a </a:t>
            </a:r>
            <a:r>
              <a:rPr lang="de-DE" dirty="0" err="1"/>
              <a:t>lot</a:t>
            </a:r>
            <a:r>
              <a:rPr lang="de-DE" dirty="0"/>
              <a:t> </a:t>
            </a:r>
            <a:r>
              <a:rPr lang="de-DE" dirty="0" err="1"/>
              <a:t>of</a:t>
            </a:r>
            <a:r>
              <a:rPr lang="de-DE" dirty="0"/>
              <a:t> </a:t>
            </a:r>
            <a:r>
              <a:rPr lang="de-DE" dirty="0" err="1"/>
              <a:t>tuning</a:t>
            </a:r>
            <a:endParaRPr lang="de-DE" dirty="0"/>
          </a:p>
          <a:p>
            <a:endParaRPr lang="de-DE" dirty="0"/>
          </a:p>
          <a:p>
            <a:r>
              <a:rPr lang="de-DE" dirty="0" err="1"/>
              <a:t>Showing</a:t>
            </a:r>
            <a:r>
              <a:rPr lang="de-DE" dirty="0"/>
              <a:t> </a:t>
            </a:r>
            <a:r>
              <a:rPr lang="de-DE" dirty="0" err="1"/>
              <a:t>tree</a:t>
            </a:r>
            <a:r>
              <a:rPr lang="de-DE" dirty="0"/>
              <a:t> </a:t>
            </a:r>
            <a:r>
              <a:rPr lang="de-DE" dirty="0" err="1"/>
              <a:t>the</a:t>
            </a:r>
            <a:r>
              <a:rPr lang="de-DE" dirty="0"/>
              <a:t> </a:t>
            </a:r>
            <a:r>
              <a:rPr lang="de-DE" dirty="0" err="1"/>
              <a:t>untested</a:t>
            </a:r>
            <a:r>
              <a:rPr lang="de-DE" dirty="0"/>
              <a:t> </a:t>
            </a:r>
            <a:r>
              <a:rPr lang="de-DE" dirty="0" err="1"/>
              <a:t>model</a:t>
            </a:r>
            <a:r>
              <a:rPr lang="de-DE" dirty="0"/>
              <a:t> </a:t>
            </a:r>
            <a:r>
              <a:rPr lang="de-DE" dirty="0" err="1"/>
              <a:t>came</a:t>
            </a:r>
            <a:r>
              <a:rPr lang="de-DE" dirty="0"/>
              <a:t> </a:t>
            </a:r>
            <a:r>
              <a:rPr lang="de-DE" dirty="0" err="1"/>
              <a:t>up</a:t>
            </a:r>
            <a:r>
              <a:rPr lang="de-DE" dirty="0"/>
              <a:t> </a:t>
            </a:r>
            <a:r>
              <a:rPr lang="de-DE" dirty="0" err="1"/>
              <a:t>with</a:t>
            </a:r>
            <a:endParaRPr lang="en-GB" dirty="0"/>
          </a:p>
          <a:p>
            <a:endParaRPr lang="en-GB" dirty="0"/>
          </a:p>
          <a:p>
            <a:r>
              <a:rPr lang="en-GB" dirty="0"/>
              <a:t>https://www.slideshare.net/MichaelBENESTY/feature-importance-analysis-with-xgboost-in-tax-audit</a:t>
            </a:r>
          </a:p>
          <a:p>
            <a:endParaRPr lang="de-DE" dirty="0"/>
          </a:p>
          <a:p>
            <a:r>
              <a:rPr lang="de-DE" dirty="0"/>
              <a:t>L</a:t>
            </a:r>
            <a:r>
              <a:rPr lang="en-GB" dirty="0" err="1"/>
              <a:t>eaf</a:t>
            </a:r>
            <a:r>
              <a:rPr lang="en-GB" dirty="0"/>
              <a:t> score shows log odd scores </a:t>
            </a:r>
          </a:p>
        </p:txBody>
      </p:sp>
      <p:sp>
        <p:nvSpPr>
          <p:cNvPr id="4" name="Slide Number Placeholder 3"/>
          <p:cNvSpPr>
            <a:spLocks noGrp="1"/>
          </p:cNvSpPr>
          <p:nvPr>
            <p:ph type="sldNum" sz="quarter" idx="10"/>
          </p:nvPr>
        </p:nvSpPr>
        <p:spPr/>
        <p:txBody>
          <a:bodyPr/>
          <a:lstStyle/>
          <a:p>
            <a:fld id="{54E7F490-E965-9B42-AE49-DA4BC6E663B1}" type="slidenum">
              <a:rPr lang="de-CH" smtClean="0"/>
              <a:pPr/>
              <a:t>26</a:t>
            </a:fld>
            <a:endParaRPr lang="de-CH" dirty="0"/>
          </a:p>
        </p:txBody>
      </p:sp>
    </p:spTree>
    <p:extLst>
      <p:ext uri="{BB962C8B-B14F-4D97-AF65-F5344CB8AC3E}">
        <p14:creationId xmlns:p14="http://schemas.microsoft.com/office/powerpoint/2010/main" val="239680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Used</a:t>
            </a:r>
            <a:r>
              <a:rPr lang="de-DE" dirty="0"/>
              <a:t> external </a:t>
            </a:r>
            <a:r>
              <a:rPr lang="de-DE" dirty="0" err="1"/>
              <a:t>code</a:t>
            </a:r>
            <a:endParaRPr lang="de-DE" dirty="0"/>
          </a:p>
          <a:p>
            <a:endParaRPr lang="de-DE" dirty="0"/>
          </a:p>
          <a:p>
            <a:r>
              <a:rPr lang="en-GB" sz="1200" b="0" i="0" kern="1200" dirty="0">
                <a:solidFill>
                  <a:schemeClr val="tx1"/>
                </a:solidFill>
                <a:effectLst/>
                <a:latin typeface="Arial" charset="0"/>
                <a:ea typeface="ＭＳ Ｐゴシック" charset="0"/>
                <a:cs typeface="Arial" charset="0"/>
              </a:rPr>
              <a:t>Negative binomial regression is for </a:t>
            </a:r>
            <a:r>
              <a:rPr lang="en-GB" sz="1200" b="0" i="0" kern="1200" dirty="0" err="1">
                <a:solidFill>
                  <a:schemeClr val="tx1"/>
                </a:solidFill>
                <a:effectLst/>
                <a:latin typeface="Arial" charset="0"/>
                <a:ea typeface="ＭＳ Ｐゴシック" charset="0"/>
                <a:cs typeface="Arial" charset="0"/>
              </a:rPr>
              <a:t>modeling</a:t>
            </a:r>
            <a:r>
              <a:rPr lang="en-GB" sz="1200" b="0" i="0" kern="1200" dirty="0">
                <a:solidFill>
                  <a:schemeClr val="tx1"/>
                </a:solidFill>
                <a:effectLst/>
                <a:latin typeface="Arial" charset="0"/>
                <a:ea typeface="ＭＳ Ｐゴシック" charset="0"/>
                <a:cs typeface="Arial" charset="0"/>
              </a:rPr>
              <a:t> count variables, usually for over-dispersed count outcome variables.</a:t>
            </a:r>
            <a:endParaRPr lang="en-GB" dirty="0"/>
          </a:p>
        </p:txBody>
      </p:sp>
      <p:sp>
        <p:nvSpPr>
          <p:cNvPr id="4" name="Slide Number Placeholder 3"/>
          <p:cNvSpPr>
            <a:spLocks noGrp="1"/>
          </p:cNvSpPr>
          <p:nvPr>
            <p:ph type="sldNum" sz="quarter" idx="10"/>
          </p:nvPr>
        </p:nvSpPr>
        <p:spPr/>
        <p:txBody>
          <a:bodyPr/>
          <a:lstStyle/>
          <a:p>
            <a:fld id="{54E7F490-E965-9B42-AE49-DA4BC6E663B1}" type="slidenum">
              <a:rPr lang="de-CH" smtClean="0"/>
              <a:pPr/>
              <a:t>27</a:t>
            </a:fld>
            <a:endParaRPr lang="de-CH" dirty="0"/>
          </a:p>
        </p:txBody>
      </p:sp>
    </p:spTree>
    <p:extLst>
      <p:ext uri="{BB962C8B-B14F-4D97-AF65-F5344CB8AC3E}">
        <p14:creationId xmlns:p14="http://schemas.microsoft.com/office/powerpoint/2010/main" val="3864136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Arial" charset="0"/>
                <a:ea typeface="ＭＳ Ｐゴシック" charset="0"/>
                <a:cs typeface="Arial" charset="0"/>
              </a:rPr>
              <a:t>Prophet uses a decomposable additive model with three main components: trend, seasonality, and holidays. So each plot represents the values corresponding to a specific component.</a:t>
            </a:r>
            <a:endParaRPr lang="en-GB" dirty="0"/>
          </a:p>
        </p:txBody>
      </p:sp>
      <p:sp>
        <p:nvSpPr>
          <p:cNvPr id="4" name="Slide Number Placeholder 3"/>
          <p:cNvSpPr>
            <a:spLocks noGrp="1"/>
          </p:cNvSpPr>
          <p:nvPr>
            <p:ph type="sldNum" sz="quarter" idx="10"/>
          </p:nvPr>
        </p:nvSpPr>
        <p:spPr/>
        <p:txBody>
          <a:bodyPr/>
          <a:lstStyle/>
          <a:p>
            <a:fld id="{54E7F490-E965-9B42-AE49-DA4BC6E663B1}" type="slidenum">
              <a:rPr lang="de-CH" smtClean="0"/>
              <a:pPr/>
              <a:t>28</a:t>
            </a:fld>
            <a:endParaRPr lang="de-CH" dirty="0"/>
          </a:p>
        </p:txBody>
      </p:sp>
    </p:spTree>
    <p:extLst>
      <p:ext uri="{BB962C8B-B14F-4D97-AF65-F5344CB8AC3E}">
        <p14:creationId xmlns:p14="http://schemas.microsoft.com/office/powerpoint/2010/main" val="218278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Arial" charset="0"/>
                <a:ea typeface="ＭＳ Ｐゴシック" charset="0"/>
                <a:cs typeface="Arial" charset="0"/>
              </a:rPr>
              <a:t>Prophet uses a decomposable additive model with three main components: trend, seasonality, and holidays. So each plot represents the values corresponding to a specific component.</a:t>
            </a:r>
            <a:endParaRPr lang="en-GB" dirty="0"/>
          </a:p>
        </p:txBody>
      </p:sp>
      <p:sp>
        <p:nvSpPr>
          <p:cNvPr id="4" name="Slide Number Placeholder 3"/>
          <p:cNvSpPr>
            <a:spLocks noGrp="1"/>
          </p:cNvSpPr>
          <p:nvPr>
            <p:ph type="sldNum" sz="quarter" idx="10"/>
          </p:nvPr>
        </p:nvSpPr>
        <p:spPr/>
        <p:txBody>
          <a:bodyPr/>
          <a:lstStyle/>
          <a:p>
            <a:fld id="{54E7F490-E965-9B42-AE49-DA4BC6E663B1}" type="slidenum">
              <a:rPr lang="de-CH" smtClean="0"/>
              <a:pPr/>
              <a:t>29</a:t>
            </a:fld>
            <a:endParaRPr lang="de-CH" dirty="0"/>
          </a:p>
        </p:txBody>
      </p:sp>
    </p:spTree>
    <p:extLst>
      <p:ext uri="{BB962C8B-B14F-4D97-AF65-F5344CB8AC3E}">
        <p14:creationId xmlns:p14="http://schemas.microsoft.com/office/powerpoint/2010/main" val="3826523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Arial" charset="0"/>
                <a:ea typeface="ＭＳ Ｐゴシック" charset="0"/>
                <a:cs typeface="Arial" charset="0"/>
              </a:rPr>
              <a:t>PCA is a statistical procedure that uses an </a:t>
            </a:r>
            <a:r>
              <a:rPr lang="en-GB" sz="1200" b="0" i="0" u="none" strike="noStrike" kern="1200" dirty="0">
                <a:solidFill>
                  <a:schemeClr val="tx1"/>
                </a:solidFill>
                <a:effectLst/>
                <a:latin typeface="Arial" charset="0"/>
                <a:ea typeface="ＭＳ Ｐゴシック" charset="0"/>
                <a:cs typeface="Arial" charset="0"/>
                <a:hlinkClick r:id="rId3" tooltip="Orthogonal transformation"/>
              </a:rPr>
              <a:t>orthogonal transformation</a:t>
            </a:r>
            <a:r>
              <a:rPr lang="en-GB" sz="1200" b="0" i="0" kern="1200" dirty="0">
                <a:solidFill>
                  <a:schemeClr val="tx1"/>
                </a:solidFill>
                <a:effectLst/>
                <a:latin typeface="Arial" charset="0"/>
                <a:ea typeface="ＭＳ Ｐゴシック" charset="0"/>
                <a:cs typeface="Arial" charset="0"/>
              </a:rPr>
              <a:t> to convert a set of observations of possibly correlated variables into a set of values of </a:t>
            </a:r>
            <a:r>
              <a:rPr lang="en-GB" sz="1200" b="0" i="0" u="none" strike="noStrike" kern="1200" dirty="0">
                <a:solidFill>
                  <a:schemeClr val="tx1"/>
                </a:solidFill>
                <a:effectLst/>
                <a:latin typeface="Arial" charset="0"/>
                <a:ea typeface="ＭＳ Ｐゴシック" charset="0"/>
                <a:cs typeface="Arial" charset="0"/>
                <a:hlinkClick r:id="rId4" tooltip="Correlation and dependence"/>
              </a:rPr>
              <a:t>linearly uncorrelated</a:t>
            </a:r>
            <a:r>
              <a:rPr lang="en-GB" sz="1200" b="0" i="0" kern="1200" dirty="0">
                <a:solidFill>
                  <a:schemeClr val="tx1"/>
                </a:solidFill>
                <a:effectLst/>
                <a:latin typeface="Arial" charset="0"/>
                <a:ea typeface="ＭＳ Ｐゴシック" charset="0"/>
                <a:cs typeface="Arial" charset="0"/>
              </a:rPr>
              <a:t> variables called </a:t>
            </a:r>
            <a:r>
              <a:rPr lang="en-GB" sz="1200" b="1" i="0" kern="1200" dirty="0">
                <a:solidFill>
                  <a:schemeClr val="tx1"/>
                </a:solidFill>
                <a:effectLst/>
                <a:latin typeface="Arial" charset="0"/>
                <a:ea typeface="ＭＳ Ｐゴシック" charset="0"/>
                <a:cs typeface="Arial" charset="0"/>
              </a:rPr>
              <a:t>principal components</a:t>
            </a:r>
            <a:r>
              <a:rPr lang="en-GB" sz="1200" b="0" i="0" kern="1200" dirty="0">
                <a:solidFill>
                  <a:schemeClr val="tx1"/>
                </a:solidFill>
                <a:effectLst/>
                <a:latin typeface="Arial" charset="0"/>
                <a:ea typeface="ＭＳ Ｐゴシック" charset="0"/>
                <a:cs typeface="Arial" charset="0"/>
              </a:rPr>
              <a:t>.</a:t>
            </a:r>
          </a:p>
          <a:p>
            <a:endParaRPr lang="de-DE" sz="1200" b="0" i="0" kern="1200" dirty="0">
              <a:solidFill>
                <a:schemeClr val="tx1"/>
              </a:solidFill>
              <a:effectLst/>
              <a:latin typeface="Arial" charset="0"/>
              <a:ea typeface="ＭＳ Ｐゴシック" charset="0"/>
              <a:cs typeface="Arial" charset="0"/>
            </a:endParaRPr>
          </a:p>
          <a:p>
            <a:r>
              <a:rPr lang="de-DE" sz="1200" b="0" i="0" kern="1200" dirty="0">
                <a:solidFill>
                  <a:schemeClr val="tx1"/>
                </a:solidFill>
                <a:effectLst/>
                <a:latin typeface="Arial" charset="0"/>
                <a:ea typeface="ＭＳ Ｐゴシック" charset="0"/>
                <a:cs typeface="Arial" charset="0"/>
              </a:rPr>
              <a:t>F</a:t>
            </a:r>
            <a:r>
              <a:rPr lang="en-GB" sz="1200" b="0" i="0" kern="1200" dirty="0">
                <a:solidFill>
                  <a:schemeClr val="tx1"/>
                </a:solidFill>
                <a:effectLst/>
                <a:latin typeface="Arial" charset="0"/>
                <a:ea typeface="ＭＳ Ｐゴシック" charset="0"/>
                <a:cs typeface="Arial" charset="0"/>
              </a:rPr>
              <a:t>rom here on -&gt; use PCA (3 PCs) for models done before, take a look at output.</a:t>
            </a:r>
            <a:endParaRPr lang="en-GB" dirty="0"/>
          </a:p>
        </p:txBody>
      </p:sp>
      <p:sp>
        <p:nvSpPr>
          <p:cNvPr id="4" name="Slide Number Placeholder 3"/>
          <p:cNvSpPr>
            <a:spLocks noGrp="1"/>
          </p:cNvSpPr>
          <p:nvPr>
            <p:ph type="sldNum" sz="quarter" idx="10"/>
          </p:nvPr>
        </p:nvSpPr>
        <p:spPr/>
        <p:txBody>
          <a:bodyPr/>
          <a:lstStyle/>
          <a:p>
            <a:fld id="{54E7F490-E965-9B42-AE49-DA4BC6E663B1}" type="slidenum">
              <a:rPr lang="de-CH" smtClean="0"/>
              <a:pPr/>
              <a:t>30</a:t>
            </a:fld>
            <a:endParaRPr lang="de-CH" dirty="0"/>
          </a:p>
        </p:txBody>
      </p:sp>
    </p:spTree>
    <p:extLst>
      <p:ext uri="{BB962C8B-B14F-4D97-AF65-F5344CB8AC3E}">
        <p14:creationId xmlns:p14="http://schemas.microsoft.com/office/powerpoint/2010/main" val="738974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Arial" charset="0"/>
                <a:ea typeface="ＭＳ Ｐゴシック" charset="0"/>
                <a:cs typeface="Arial" charset="0"/>
              </a:rPr>
              <a:t>Autocorrelation</a:t>
            </a:r>
            <a:r>
              <a:rPr lang="en-GB" sz="1200" b="0" i="0" kern="1200" dirty="0">
                <a:solidFill>
                  <a:schemeClr val="tx1"/>
                </a:solidFill>
                <a:effectLst/>
                <a:latin typeface="Arial" charset="0"/>
                <a:ea typeface="ＭＳ Ｐゴシック" charset="0"/>
                <a:cs typeface="Arial" charset="0"/>
              </a:rPr>
              <a:t>, also known as </a:t>
            </a:r>
            <a:r>
              <a:rPr lang="en-GB" sz="1200" b="1" i="0" kern="1200" dirty="0">
                <a:solidFill>
                  <a:schemeClr val="tx1"/>
                </a:solidFill>
                <a:effectLst/>
                <a:latin typeface="Arial" charset="0"/>
                <a:ea typeface="ＭＳ Ｐゴシック" charset="0"/>
                <a:cs typeface="Arial" charset="0"/>
              </a:rPr>
              <a:t>serial correlation</a:t>
            </a:r>
            <a:r>
              <a:rPr lang="en-GB" sz="1200" b="0" i="0" kern="1200" dirty="0">
                <a:solidFill>
                  <a:schemeClr val="tx1"/>
                </a:solidFill>
                <a:effectLst/>
                <a:latin typeface="Arial" charset="0"/>
                <a:ea typeface="ＭＳ Ｐゴシック" charset="0"/>
                <a:cs typeface="Arial" charset="0"/>
              </a:rPr>
              <a:t>, is the </a:t>
            </a:r>
            <a:r>
              <a:rPr lang="en-GB" sz="1200" b="0" i="0" u="none" strike="noStrike" kern="1200" dirty="0">
                <a:solidFill>
                  <a:schemeClr val="tx1"/>
                </a:solidFill>
                <a:effectLst/>
                <a:latin typeface="Arial" charset="0"/>
                <a:ea typeface="ＭＳ Ｐゴシック" charset="0"/>
                <a:cs typeface="Arial" charset="0"/>
                <a:hlinkClick r:id="rId3" tooltip="Correlation"/>
              </a:rPr>
              <a:t>correlation</a:t>
            </a:r>
            <a:r>
              <a:rPr lang="en-GB" sz="1200" b="0" i="0" kern="1200" dirty="0">
                <a:solidFill>
                  <a:schemeClr val="tx1"/>
                </a:solidFill>
                <a:effectLst/>
                <a:latin typeface="Arial" charset="0"/>
                <a:ea typeface="ＭＳ Ｐゴシック" charset="0"/>
                <a:cs typeface="Arial" charset="0"/>
              </a:rPr>
              <a:t> of a </a:t>
            </a:r>
            <a:r>
              <a:rPr lang="en-GB" sz="1200" b="0" i="0" u="none" strike="noStrike" kern="1200" dirty="0">
                <a:solidFill>
                  <a:schemeClr val="tx1"/>
                </a:solidFill>
                <a:effectLst/>
                <a:latin typeface="Arial" charset="0"/>
                <a:ea typeface="ＭＳ Ｐゴシック" charset="0"/>
                <a:cs typeface="Arial" charset="0"/>
                <a:hlinkClick r:id="rId4" tooltip="Signal (information theory)"/>
              </a:rPr>
              <a:t>signal</a:t>
            </a:r>
            <a:r>
              <a:rPr lang="en-GB" sz="1200" b="0" i="0" kern="1200" dirty="0">
                <a:solidFill>
                  <a:schemeClr val="tx1"/>
                </a:solidFill>
                <a:effectLst/>
                <a:latin typeface="Arial" charset="0"/>
                <a:ea typeface="ＭＳ Ｐゴシック" charset="0"/>
                <a:cs typeface="Arial" charset="0"/>
              </a:rPr>
              <a:t> with a delayed copy of itself as a function of delay.</a:t>
            </a:r>
          </a:p>
          <a:p>
            <a:endParaRPr lang="de-DE" sz="1200" b="0" i="0" kern="1200" dirty="0">
              <a:solidFill>
                <a:schemeClr val="tx1"/>
              </a:solidFill>
              <a:effectLst/>
              <a:latin typeface="Arial" charset="0"/>
              <a:ea typeface="ＭＳ Ｐゴシック" charset="0"/>
              <a:cs typeface="Arial"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de-DE" dirty="0"/>
              <a:t>12 </a:t>
            </a:r>
            <a:r>
              <a:rPr lang="de-DE" dirty="0" err="1"/>
              <a:t>weeks</a:t>
            </a:r>
            <a:r>
              <a:rPr lang="de-DE" dirty="0"/>
              <a:t> </a:t>
            </a:r>
            <a:r>
              <a:rPr lang="de-DE" dirty="0" err="1"/>
              <a:t>of</a:t>
            </a:r>
            <a:r>
              <a:rPr lang="de-DE" dirty="0"/>
              <a:t> </a:t>
            </a:r>
            <a:r>
              <a:rPr lang="de-DE" dirty="0" err="1"/>
              <a:t>significant</a:t>
            </a:r>
            <a:r>
              <a:rPr lang="de-DE" dirty="0"/>
              <a:t> </a:t>
            </a:r>
            <a:r>
              <a:rPr lang="de-DE" dirty="0" err="1"/>
              <a:t>autocorrelation</a:t>
            </a:r>
            <a:r>
              <a:rPr lang="de-DE" dirty="0"/>
              <a:t> </a:t>
            </a:r>
            <a:r>
              <a:rPr lang="en-GB" sz="1200" b="0" i="0" kern="1200" dirty="0">
                <a:solidFill>
                  <a:schemeClr val="tx1"/>
                </a:solidFill>
                <a:effectLst/>
                <a:latin typeface="Arial" charset="0"/>
                <a:ea typeface="ＭＳ Ｐゴシック" charset="0"/>
                <a:cs typeface="Arial" charset="0"/>
              </a:rPr>
              <a:t> -&gt; mosquito breeding is not instant, infections are not instantly recognized</a:t>
            </a:r>
          </a:p>
          <a:p>
            <a:endParaRPr lang="en-GB" dirty="0"/>
          </a:p>
        </p:txBody>
      </p:sp>
      <p:sp>
        <p:nvSpPr>
          <p:cNvPr id="4" name="Slide Number Placeholder 3"/>
          <p:cNvSpPr>
            <a:spLocks noGrp="1"/>
          </p:cNvSpPr>
          <p:nvPr>
            <p:ph type="sldNum" sz="quarter" idx="10"/>
          </p:nvPr>
        </p:nvSpPr>
        <p:spPr/>
        <p:txBody>
          <a:bodyPr/>
          <a:lstStyle/>
          <a:p>
            <a:fld id="{54E7F490-E965-9B42-AE49-DA4BC6E663B1}" type="slidenum">
              <a:rPr lang="de-CH" smtClean="0"/>
              <a:pPr/>
              <a:t>31</a:t>
            </a:fld>
            <a:endParaRPr lang="de-CH" dirty="0"/>
          </a:p>
        </p:txBody>
      </p:sp>
    </p:spTree>
    <p:extLst>
      <p:ext uri="{BB962C8B-B14F-4D97-AF65-F5344CB8AC3E}">
        <p14:creationId xmlns:p14="http://schemas.microsoft.com/office/powerpoint/2010/main" val="25709963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8 </a:t>
            </a:r>
            <a:r>
              <a:rPr lang="de-DE" dirty="0" err="1"/>
              <a:t>weeks</a:t>
            </a:r>
            <a:r>
              <a:rPr lang="de-DE" dirty="0"/>
              <a:t> </a:t>
            </a:r>
            <a:r>
              <a:rPr lang="de-DE" dirty="0" err="1"/>
              <a:t>of</a:t>
            </a:r>
            <a:r>
              <a:rPr lang="de-DE" dirty="0"/>
              <a:t> </a:t>
            </a:r>
            <a:r>
              <a:rPr lang="de-DE" dirty="0" err="1"/>
              <a:t>significant</a:t>
            </a:r>
            <a:r>
              <a:rPr lang="de-DE" dirty="0"/>
              <a:t> </a:t>
            </a:r>
            <a:r>
              <a:rPr lang="de-DE" dirty="0" err="1"/>
              <a:t>autocorrelation</a:t>
            </a:r>
            <a:r>
              <a:rPr lang="de-DE" dirty="0"/>
              <a:t>  -&gt; </a:t>
            </a:r>
            <a:r>
              <a:rPr lang="de-DE" dirty="0" err="1"/>
              <a:t>lower</a:t>
            </a:r>
            <a:r>
              <a:rPr lang="de-DE" dirty="0"/>
              <a:t> </a:t>
            </a:r>
            <a:r>
              <a:rPr lang="de-DE" dirty="0" err="1"/>
              <a:t>than</a:t>
            </a:r>
            <a:r>
              <a:rPr lang="de-DE" dirty="0"/>
              <a:t> San Juan (</a:t>
            </a:r>
            <a:r>
              <a:rPr lang="de-DE" dirty="0" err="1"/>
              <a:t>as</a:t>
            </a:r>
            <a:r>
              <a:rPr lang="de-DE" dirty="0"/>
              <a:t> </a:t>
            </a:r>
            <a:r>
              <a:rPr lang="de-DE" dirty="0" err="1"/>
              <a:t>seen</a:t>
            </a:r>
            <a:r>
              <a:rPr lang="de-DE" dirty="0"/>
              <a:t> </a:t>
            </a:r>
            <a:r>
              <a:rPr lang="de-DE" dirty="0" err="1"/>
              <a:t>before</a:t>
            </a:r>
            <a:r>
              <a:rPr lang="de-DE" dirty="0"/>
              <a:t> </a:t>
            </a:r>
            <a:r>
              <a:rPr lang="de-DE" dirty="0" err="1"/>
              <a:t>with</a:t>
            </a:r>
            <a:r>
              <a:rPr lang="de-DE" dirty="0"/>
              <a:t> </a:t>
            </a:r>
            <a:r>
              <a:rPr lang="de-DE" dirty="0" err="1"/>
              <a:t>the</a:t>
            </a:r>
            <a:r>
              <a:rPr lang="de-DE" dirty="0"/>
              <a:t> </a:t>
            </a:r>
            <a:r>
              <a:rPr lang="de-DE" dirty="0" err="1"/>
              <a:t>patterns</a:t>
            </a:r>
            <a:r>
              <a:rPr lang="de-DE" dirty="0"/>
              <a:t>, </a:t>
            </a:r>
            <a:r>
              <a:rPr lang="de-DE" dirty="0" err="1"/>
              <a:t>more</a:t>
            </a:r>
            <a:r>
              <a:rPr lang="de-DE" dirty="0"/>
              <a:t> </a:t>
            </a:r>
            <a:r>
              <a:rPr lang="de-DE" dirty="0" err="1"/>
              <a:t>irregular</a:t>
            </a:r>
            <a:r>
              <a:rPr lang="de-DE" dirty="0"/>
              <a:t>)</a:t>
            </a:r>
            <a:endParaRPr lang="en-GB" dirty="0"/>
          </a:p>
        </p:txBody>
      </p:sp>
      <p:sp>
        <p:nvSpPr>
          <p:cNvPr id="4" name="Slide Number Placeholder 3"/>
          <p:cNvSpPr>
            <a:spLocks noGrp="1"/>
          </p:cNvSpPr>
          <p:nvPr>
            <p:ph type="sldNum" sz="quarter" idx="10"/>
          </p:nvPr>
        </p:nvSpPr>
        <p:spPr/>
        <p:txBody>
          <a:bodyPr/>
          <a:lstStyle/>
          <a:p>
            <a:fld id="{54E7F490-E965-9B42-AE49-DA4BC6E663B1}" type="slidenum">
              <a:rPr lang="de-CH" smtClean="0"/>
              <a:pPr/>
              <a:t>32</a:t>
            </a:fld>
            <a:endParaRPr lang="de-CH" dirty="0"/>
          </a:p>
        </p:txBody>
      </p:sp>
    </p:spTree>
    <p:extLst>
      <p:ext uri="{BB962C8B-B14F-4D97-AF65-F5344CB8AC3E}">
        <p14:creationId xmlns:p14="http://schemas.microsoft.com/office/powerpoint/2010/main" val="18414942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8 </a:t>
            </a:r>
            <a:r>
              <a:rPr lang="de-DE" dirty="0" err="1"/>
              <a:t>weeks</a:t>
            </a:r>
            <a:r>
              <a:rPr lang="de-DE" dirty="0"/>
              <a:t> </a:t>
            </a:r>
            <a:r>
              <a:rPr lang="de-DE" dirty="0" err="1"/>
              <a:t>of</a:t>
            </a:r>
            <a:r>
              <a:rPr lang="de-DE" dirty="0"/>
              <a:t> </a:t>
            </a:r>
            <a:r>
              <a:rPr lang="de-DE" dirty="0" err="1"/>
              <a:t>significant</a:t>
            </a:r>
            <a:r>
              <a:rPr lang="de-DE" dirty="0"/>
              <a:t> </a:t>
            </a:r>
            <a:r>
              <a:rPr lang="de-DE" dirty="0" err="1"/>
              <a:t>autocorrelation</a:t>
            </a:r>
            <a:r>
              <a:rPr lang="de-DE" dirty="0"/>
              <a:t>  -&gt; </a:t>
            </a:r>
            <a:r>
              <a:rPr lang="de-DE" dirty="0" err="1"/>
              <a:t>lower</a:t>
            </a:r>
            <a:r>
              <a:rPr lang="de-DE" dirty="0"/>
              <a:t> </a:t>
            </a:r>
            <a:r>
              <a:rPr lang="de-DE" dirty="0" err="1"/>
              <a:t>than</a:t>
            </a:r>
            <a:r>
              <a:rPr lang="de-DE" dirty="0"/>
              <a:t> San Juan (</a:t>
            </a:r>
            <a:r>
              <a:rPr lang="de-DE" dirty="0" err="1"/>
              <a:t>as</a:t>
            </a:r>
            <a:r>
              <a:rPr lang="de-DE" dirty="0"/>
              <a:t> </a:t>
            </a:r>
            <a:r>
              <a:rPr lang="de-DE" dirty="0" err="1"/>
              <a:t>seen</a:t>
            </a:r>
            <a:r>
              <a:rPr lang="de-DE" dirty="0"/>
              <a:t> </a:t>
            </a:r>
            <a:r>
              <a:rPr lang="de-DE" dirty="0" err="1"/>
              <a:t>before</a:t>
            </a:r>
            <a:r>
              <a:rPr lang="de-DE" dirty="0"/>
              <a:t> </a:t>
            </a:r>
            <a:r>
              <a:rPr lang="de-DE" dirty="0" err="1"/>
              <a:t>with</a:t>
            </a:r>
            <a:r>
              <a:rPr lang="de-DE" dirty="0"/>
              <a:t> </a:t>
            </a:r>
            <a:r>
              <a:rPr lang="de-DE" dirty="0" err="1"/>
              <a:t>the</a:t>
            </a:r>
            <a:r>
              <a:rPr lang="de-DE" dirty="0"/>
              <a:t> </a:t>
            </a:r>
            <a:r>
              <a:rPr lang="de-DE" dirty="0" err="1"/>
              <a:t>patterns</a:t>
            </a:r>
            <a:r>
              <a:rPr lang="de-DE" dirty="0"/>
              <a:t>, </a:t>
            </a:r>
            <a:r>
              <a:rPr lang="de-DE" dirty="0" err="1"/>
              <a:t>more</a:t>
            </a:r>
            <a:r>
              <a:rPr lang="de-DE" dirty="0"/>
              <a:t> </a:t>
            </a:r>
            <a:r>
              <a:rPr lang="de-DE" dirty="0" err="1"/>
              <a:t>irregular</a:t>
            </a:r>
            <a:r>
              <a:rPr lang="de-DE" dirty="0"/>
              <a:t>)</a:t>
            </a:r>
            <a:endParaRPr lang="en-GB" dirty="0"/>
          </a:p>
        </p:txBody>
      </p:sp>
      <p:sp>
        <p:nvSpPr>
          <p:cNvPr id="4" name="Slide Number Placeholder 3"/>
          <p:cNvSpPr>
            <a:spLocks noGrp="1"/>
          </p:cNvSpPr>
          <p:nvPr>
            <p:ph type="sldNum" sz="quarter" idx="10"/>
          </p:nvPr>
        </p:nvSpPr>
        <p:spPr/>
        <p:txBody>
          <a:bodyPr/>
          <a:lstStyle/>
          <a:p>
            <a:fld id="{54E7F490-E965-9B42-AE49-DA4BC6E663B1}" type="slidenum">
              <a:rPr lang="de-CH" smtClean="0"/>
              <a:pPr/>
              <a:t>33</a:t>
            </a:fld>
            <a:endParaRPr lang="de-CH" dirty="0"/>
          </a:p>
        </p:txBody>
      </p:sp>
    </p:spTree>
    <p:extLst>
      <p:ext uri="{BB962C8B-B14F-4D97-AF65-F5344CB8AC3E}">
        <p14:creationId xmlns:p14="http://schemas.microsoft.com/office/powerpoint/2010/main" val="3036087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8 </a:t>
            </a:r>
            <a:r>
              <a:rPr lang="de-DE" dirty="0" err="1"/>
              <a:t>weeks</a:t>
            </a:r>
            <a:r>
              <a:rPr lang="de-DE" dirty="0"/>
              <a:t> </a:t>
            </a:r>
            <a:r>
              <a:rPr lang="de-DE" dirty="0" err="1"/>
              <a:t>of</a:t>
            </a:r>
            <a:r>
              <a:rPr lang="de-DE" dirty="0"/>
              <a:t> </a:t>
            </a:r>
            <a:r>
              <a:rPr lang="de-DE" dirty="0" err="1"/>
              <a:t>significant</a:t>
            </a:r>
            <a:r>
              <a:rPr lang="de-DE" dirty="0"/>
              <a:t> </a:t>
            </a:r>
            <a:r>
              <a:rPr lang="de-DE" dirty="0" err="1"/>
              <a:t>autocorrelation</a:t>
            </a:r>
            <a:r>
              <a:rPr lang="de-DE" dirty="0"/>
              <a:t>  -&gt; </a:t>
            </a:r>
            <a:r>
              <a:rPr lang="de-DE" dirty="0" err="1"/>
              <a:t>lower</a:t>
            </a:r>
            <a:r>
              <a:rPr lang="de-DE" dirty="0"/>
              <a:t> </a:t>
            </a:r>
            <a:r>
              <a:rPr lang="de-DE" dirty="0" err="1"/>
              <a:t>than</a:t>
            </a:r>
            <a:r>
              <a:rPr lang="de-DE" dirty="0"/>
              <a:t> San Juan (</a:t>
            </a:r>
            <a:r>
              <a:rPr lang="de-DE" dirty="0" err="1"/>
              <a:t>as</a:t>
            </a:r>
            <a:r>
              <a:rPr lang="de-DE" dirty="0"/>
              <a:t> </a:t>
            </a:r>
            <a:r>
              <a:rPr lang="de-DE" dirty="0" err="1"/>
              <a:t>seen</a:t>
            </a:r>
            <a:r>
              <a:rPr lang="de-DE" dirty="0"/>
              <a:t> </a:t>
            </a:r>
            <a:r>
              <a:rPr lang="de-DE" dirty="0" err="1"/>
              <a:t>before</a:t>
            </a:r>
            <a:r>
              <a:rPr lang="de-DE" dirty="0"/>
              <a:t> </a:t>
            </a:r>
            <a:r>
              <a:rPr lang="de-DE" dirty="0" err="1"/>
              <a:t>with</a:t>
            </a:r>
            <a:r>
              <a:rPr lang="de-DE" dirty="0"/>
              <a:t> </a:t>
            </a:r>
            <a:r>
              <a:rPr lang="de-DE" dirty="0" err="1"/>
              <a:t>the</a:t>
            </a:r>
            <a:r>
              <a:rPr lang="de-DE" dirty="0"/>
              <a:t> </a:t>
            </a:r>
            <a:r>
              <a:rPr lang="de-DE" dirty="0" err="1"/>
              <a:t>patterns</a:t>
            </a:r>
            <a:r>
              <a:rPr lang="de-DE" dirty="0"/>
              <a:t>, </a:t>
            </a:r>
            <a:r>
              <a:rPr lang="de-DE" dirty="0" err="1"/>
              <a:t>more</a:t>
            </a:r>
            <a:r>
              <a:rPr lang="de-DE" dirty="0"/>
              <a:t> </a:t>
            </a:r>
            <a:r>
              <a:rPr lang="de-DE" dirty="0" err="1"/>
              <a:t>irregular</a:t>
            </a:r>
            <a:r>
              <a:rPr lang="de-DE" dirty="0"/>
              <a:t>)</a:t>
            </a:r>
            <a:endParaRPr lang="en-GB" dirty="0"/>
          </a:p>
        </p:txBody>
      </p:sp>
      <p:sp>
        <p:nvSpPr>
          <p:cNvPr id="4" name="Slide Number Placeholder 3"/>
          <p:cNvSpPr>
            <a:spLocks noGrp="1"/>
          </p:cNvSpPr>
          <p:nvPr>
            <p:ph type="sldNum" sz="quarter" idx="10"/>
          </p:nvPr>
        </p:nvSpPr>
        <p:spPr/>
        <p:txBody>
          <a:bodyPr/>
          <a:lstStyle/>
          <a:p>
            <a:fld id="{54E7F490-E965-9B42-AE49-DA4BC6E663B1}" type="slidenum">
              <a:rPr lang="de-CH" smtClean="0"/>
              <a:pPr/>
              <a:t>34</a:t>
            </a:fld>
            <a:endParaRPr lang="de-CH" dirty="0"/>
          </a:p>
        </p:txBody>
      </p:sp>
    </p:spTree>
    <p:extLst>
      <p:ext uri="{BB962C8B-B14F-4D97-AF65-F5344CB8AC3E}">
        <p14:creationId xmlns:p14="http://schemas.microsoft.com/office/powerpoint/2010/main" val="3199487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Red</a:t>
            </a:r>
            <a:r>
              <a:rPr lang="de-DE" dirty="0"/>
              <a:t> </a:t>
            </a:r>
            <a:r>
              <a:rPr lang="de-DE" dirty="0" err="1"/>
              <a:t>circle</a:t>
            </a:r>
            <a:r>
              <a:rPr lang="de-DE" dirty="0"/>
              <a:t> -&gt; </a:t>
            </a:r>
            <a:r>
              <a:rPr lang="de-DE" dirty="0" err="1"/>
              <a:t>meaning</a:t>
            </a:r>
            <a:r>
              <a:rPr lang="de-DE" dirty="0"/>
              <a:t>: </a:t>
            </a:r>
            <a:r>
              <a:rPr lang="de-DE" dirty="0" err="1"/>
              <a:t>Only</a:t>
            </a:r>
            <a:r>
              <a:rPr lang="de-DE" dirty="0"/>
              <a:t> </a:t>
            </a:r>
            <a:r>
              <a:rPr lang="de-DE" dirty="0" err="1"/>
              <a:t>need</a:t>
            </a:r>
            <a:r>
              <a:rPr lang="de-DE" dirty="0"/>
              <a:t> </a:t>
            </a:r>
            <a:r>
              <a:rPr lang="de-DE" dirty="0" err="1"/>
              <a:t>to</a:t>
            </a:r>
            <a:r>
              <a:rPr lang="de-DE" dirty="0"/>
              <a:t> </a:t>
            </a:r>
            <a:r>
              <a:rPr lang="de-DE" dirty="0" err="1"/>
              <a:t>prepare</a:t>
            </a:r>
            <a:r>
              <a:rPr lang="de-DE" dirty="0"/>
              <a:t> </a:t>
            </a:r>
            <a:r>
              <a:rPr lang="de-DE" dirty="0" err="1"/>
              <a:t>for</a:t>
            </a:r>
            <a:r>
              <a:rPr lang="de-DE" dirty="0"/>
              <a:t> </a:t>
            </a:r>
            <a:r>
              <a:rPr lang="de-DE" dirty="0" err="1"/>
              <a:t>roughly</a:t>
            </a:r>
            <a:r>
              <a:rPr lang="de-DE" dirty="0"/>
              <a:t> 6 </a:t>
            </a:r>
            <a:r>
              <a:rPr lang="de-DE" dirty="0" err="1"/>
              <a:t>more</a:t>
            </a:r>
            <a:r>
              <a:rPr lang="de-DE" dirty="0"/>
              <a:t> </a:t>
            </a:r>
            <a:r>
              <a:rPr lang="de-DE" dirty="0" err="1"/>
              <a:t>cases</a:t>
            </a:r>
            <a:r>
              <a:rPr lang="de-DE" dirty="0"/>
              <a:t> </a:t>
            </a:r>
            <a:r>
              <a:rPr lang="de-DE" dirty="0" err="1"/>
              <a:t>of</a:t>
            </a:r>
            <a:r>
              <a:rPr lang="de-DE" dirty="0"/>
              <a:t> </a:t>
            </a:r>
            <a:r>
              <a:rPr lang="de-DE" dirty="0" err="1"/>
              <a:t>dengue</a:t>
            </a:r>
            <a:r>
              <a:rPr lang="de-DE" dirty="0"/>
              <a:t> </a:t>
            </a:r>
            <a:r>
              <a:rPr lang="de-DE" dirty="0" err="1"/>
              <a:t>fever</a:t>
            </a:r>
            <a:r>
              <a:rPr lang="de-DE" dirty="0"/>
              <a:t> </a:t>
            </a:r>
            <a:r>
              <a:rPr lang="de-DE" dirty="0" err="1"/>
              <a:t>than</a:t>
            </a:r>
            <a:r>
              <a:rPr lang="de-DE" dirty="0"/>
              <a:t> </a:t>
            </a:r>
            <a:r>
              <a:rPr lang="de-DE" dirty="0" err="1"/>
              <a:t>the</a:t>
            </a:r>
            <a:r>
              <a:rPr lang="de-DE" dirty="0"/>
              <a:t> </a:t>
            </a:r>
            <a:r>
              <a:rPr lang="de-DE" dirty="0" err="1"/>
              <a:t>model</a:t>
            </a:r>
            <a:r>
              <a:rPr lang="de-DE" dirty="0"/>
              <a:t> </a:t>
            </a:r>
            <a:r>
              <a:rPr lang="de-DE" dirty="0" err="1"/>
              <a:t>predicts</a:t>
            </a:r>
            <a:r>
              <a:rPr lang="de-DE" dirty="0"/>
              <a:t> -&gt; </a:t>
            </a:r>
            <a:r>
              <a:rPr lang="de-DE" dirty="0" err="1"/>
              <a:t>significantly</a:t>
            </a:r>
            <a:r>
              <a:rPr lang="de-DE" dirty="0"/>
              <a:t> </a:t>
            </a:r>
            <a:r>
              <a:rPr lang="de-DE" dirty="0" err="1"/>
              <a:t>reducing</a:t>
            </a:r>
            <a:r>
              <a:rPr lang="de-DE" dirty="0"/>
              <a:t> </a:t>
            </a:r>
            <a:r>
              <a:rPr lang="de-DE" dirty="0" err="1"/>
              <a:t>the</a:t>
            </a:r>
            <a:r>
              <a:rPr lang="de-DE" dirty="0"/>
              <a:t> </a:t>
            </a:r>
            <a:r>
              <a:rPr lang="de-DE" dirty="0" err="1"/>
              <a:t>amount</a:t>
            </a:r>
            <a:r>
              <a:rPr lang="de-DE" dirty="0"/>
              <a:t> </a:t>
            </a:r>
            <a:r>
              <a:rPr lang="de-DE" dirty="0" err="1"/>
              <a:t>of</a:t>
            </a:r>
            <a:r>
              <a:rPr lang="de-DE" dirty="0"/>
              <a:t> personell </a:t>
            </a:r>
            <a:r>
              <a:rPr lang="de-DE" dirty="0" err="1"/>
              <a:t>needed</a:t>
            </a:r>
            <a:r>
              <a:rPr lang="de-DE" dirty="0"/>
              <a:t> (43.6 </a:t>
            </a:r>
            <a:r>
              <a:rPr lang="de-DE" dirty="0" err="1"/>
              <a:t>as</a:t>
            </a:r>
            <a:r>
              <a:rPr lang="de-DE" dirty="0"/>
              <a:t> </a:t>
            </a:r>
            <a:r>
              <a:rPr lang="de-DE" dirty="0" err="1"/>
              <a:t>deviation</a:t>
            </a:r>
            <a:r>
              <a:rPr lang="de-DE" dirty="0"/>
              <a:t> at </a:t>
            </a:r>
            <a:r>
              <a:rPr lang="de-DE" dirty="0" err="1"/>
              <a:t>the</a:t>
            </a:r>
            <a:r>
              <a:rPr lang="de-DE" dirty="0"/>
              <a:t> </a:t>
            </a:r>
            <a:r>
              <a:rPr lang="de-DE" dirty="0" err="1"/>
              <a:t>start</a:t>
            </a:r>
            <a:r>
              <a:rPr lang="de-DE" dirty="0"/>
              <a:t>)</a:t>
            </a:r>
            <a:endParaRPr lang="en-GB" dirty="0"/>
          </a:p>
        </p:txBody>
      </p:sp>
      <p:sp>
        <p:nvSpPr>
          <p:cNvPr id="4" name="Slide Number Placeholder 3"/>
          <p:cNvSpPr>
            <a:spLocks noGrp="1"/>
          </p:cNvSpPr>
          <p:nvPr>
            <p:ph type="sldNum" sz="quarter" idx="10"/>
          </p:nvPr>
        </p:nvSpPr>
        <p:spPr/>
        <p:txBody>
          <a:bodyPr/>
          <a:lstStyle/>
          <a:p>
            <a:fld id="{54E7F490-E965-9B42-AE49-DA4BC6E663B1}" type="slidenum">
              <a:rPr lang="de-CH" smtClean="0"/>
              <a:pPr/>
              <a:t>35</a:t>
            </a:fld>
            <a:endParaRPr lang="de-CH" dirty="0"/>
          </a:p>
        </p:txBody>
      </p:sp>
    </p:spTree>
    <p:extLst>
      <p:ext uri="{BB962C8B-B14F-4D97-AF65-F5344CB8AC3E}">
        <p14:creationId xmlns:p14="http://schemas.microsoft.com/office/powerpoint/2010/main" val="365833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dirty="0" err="1"/>
              <a:t>diurnal</a:t>
            </a:r>
            <a:r>
              <a:rPr lang="de-DE" sz="1200" dirty="0"/>
              <a:t> </a:t>
            </a:r>
            <a:r>
              <a:rPr lang="de-DE" sz="1200" dirty="0" err="1"/>
              <a:t>temperature</a:t>
            </a:r>
            <a:r>
              <a:rPr lang="de-DE" sz="1200" dirty="0"/>
              <a:t> </a:t>
            </a:r>
            <a:r>
              <a:rPr lang="de-DE" sz="1200" dirty="0" err="1"/>
              <a:t>variation</a:t>
            </a:r>
            <a:r>
              <a:rPr lang="de-DE" sz="1200" dirty="0"/>
              <a:t>  = </a:t>
            </a:r>
            <a:r>
              <a:rPr lang="de-DE" sz="1200" dirty="0" err="1"/>
              <a:t>intraday</a:t>
            </a:r>
            <a:r>
              <a:rPr lang="de-DE" sz="1200" dirty="0"/>
              <a:t> </a:t>
            </a:r>
            <a:r>
              <a:rPr lang="de-DE" sz="1200" dirty="0" err="1"/>
              <a:t>temperature</a:t>
            </a:r>
            <a:r>
              <a:rPr lang="de-DE" sz="1200" dirty="0"/>
              <a:t> </a:t>
            </a:r>
            <a:r>
              <a:rPr lang="de-DE" sz="1200" dirty="0" err="1"/>
              <a:t>variation</a:t>
            </a:r>
            <a:endParaRPr lang="de-DE" sz="1200" dirty="0"/>
          </a:p>
          <a:p>
            <a:endParaRPr lang="de-DE" sz="1200" dirty="0"/>
          </a:p>
          <a:p>
            <a:r>
              <a:rPr lang="de-DE" sz="1200" dirty="0"/>
              <a:t>NCEP </a:t>
            </a:r>
            <a:r>
              <a:rPr lang="de-DE" sz="1200" dirty="0" err="1"/>
              <a:t>Reanalysis</a:t>
            </a:r>
            <a:r>
              <a:rPr lang="de-DE" sz="1200" dirty="0"/>
              <a:t> -&gt; </a:t>
            </a:r>
            <a:r>
              <a:rPr lang="de-DE" sz="1200" dirty="0" err="1"/>
              <a:t>fun</a:t>
            </a:r>
            <a:r>
              <a:rPr lang="de-DE" sz="1200" dirty="0"/>
              <a:t> </a:t>
            </a:r>
            <a:r>
              <a:rPr lang="de-DE" sz="1200" dirty="0" err="1"/>
              <a:t>fact</a:t>
            </a:r>
            <a:r>
              <a:rPr lang="de-DE" sz="1200" dirty="0"/>
              <a:t>: 73TB </a:t>
            </a:r>
            <a:r>
              <a:rPr lang="de-DE" sz="1200" dirty="0" err="1"/>
              <a:t>data</a:t>
            </a:r>
            <a:r>
              <a:rPr lang="de-DE" sz="1200" dirty="0"/>
              <a:t> total 1979-2011</a:t>
            </a:r>
          </a:p>
          <a:p>
            <a:endParaRPr lang="de-DE" sz="1200" dirty="0"/>
          </a:p>
          <a:p>
            <a:r>
              <a:rPr lang="de-DE" sz="1200" dirty="0" err="1"/>
              <a:t>Or</a:t>
            </a:r>
            <a:r>
              <a:rPr lang="de-DE" sz="1200" dirty="0"/>
              <a:t> </a:t>
            </a:r>
            <a:r>
              <a:rPr lang="de-DE" sz="1200" dirty="0" err="1"/>
              <a:t>month</a:t>
            </a:r>
            <a:r>
              <a:rPr lang="de-DE" sz="1200" dirty="0"/>
              <a:t> </a:t>
            </a:r>
            <a:r>
              <a:rPr lang="de-DE" sz="1200" dirty="0" err="1"/>
              <a:t>number</a:t>
            </a:r>
            <a:r>
              <a:rPr lang="de-DE" sz="1200" dirty="0"/>
              <a:t> </a:t>
            </a:r>
            <a:r>
              <a:rPr lang="de-DE" sz="1200" dirty="0" err="1"/>
              <a:t>as</a:t>
            </a:r>
            <a:r>
              <a:rPr lang="de-DE" sz="1200" dirty="0"/>
              <a:t> a feature </a:t>
            </a:r>
            <a:r>
              <a:rPr lang="de-DE" sz="1200" dirty="0" err="1"/>
              <a:t>where</a:t>
            </a:r>
            <a:r>
              <a:rPr lang="de-DE" sz="1200" dirty="0"/>
              <a:t> </a:t>
            </a:r>
            <a:r>
              <a:rPr lang="de-DE" sz="1200" dirty="0" err="1"/>
              <a:t>monthly</a:t>
            </a:r>
            <a:r>
              <a:rPr lang="de-DE" sz="1200" dirty="0"/>
              <a:t> </a:t>
            </a:r>
            <a:r>
              <a:rPr lang="de-DE" sz="1200" dirty="0" err="1"/>
              <a:t>analysis</a:t>
            </a:r>
            <a:r>
              <a:rPr lang="de-DE" sz="1200" dirty="0"/>
              <a:t> was </a:t>
            </a:r>
            <a:r>
              <a:rPr lang="de-DE" sz="1200" dirty="0" err="1"/>
              <a:t>performed</a:t>
            </a:r>
            <a:endParaRPr lang="de-DE" sz="1200" dirty="0"/>
          </a:p>
          <a:p>
            <a:endParaRPr lang="de-DE" sz="1200" dirty="0"/>
          </a:p>
          <a:p>
            <a:r>
              <a:rPr lang="de-DE" sz="1200" dirty="0"/>
              <a:t>Vegetation </a:t>
            </a:r>
            <a:r>
              <a:rPr lang="de-DE" sz="1200" dirty="0" err="1"/>
              <a:t>index</a:t>
            </a:r>
            <a:r>
              <a:rPr lang="de-DE" sz="1200" dirty="0"/>
              <a:t> -&gt; </a:t>
            </a:r>
            <a:r>
              <a:rPr lang="de-DE" sz="1200" dirty="0" err="1"/>
              <a:t>spectral</a:t>
            </a:r>
            <a:r>
              <a:rPr lang="de-DE" sz="1200" dirty="0"/>
              <a:t> </a:t>
            </a:r>
            <a:r>
              <a:rPr lang="de-DE" sz="1200" dirty="0" err="1"/>
              <a:t>satellite</a:t>
            </a:r>
            <a:r>
              <a:rPr lang="de-DE" sz="1200" dirty="0"/>
              <a:t> </a:t>
            </a:r>
            <a:r>
              <a:rPr lang="de-DE" sz="1200" dirty="0" err="1"/>
              <a:t>data</a:t>
            </a:r>
            <a:r>
              <a:rPr lang="de-DE" sz="1200" dirty="0"/>
              <a:t> </a:t>
            </a:r>
            <a:r>
              <a:rPr lang="de-DE" sz="1200" dirty="0" err="1"/>
              <a:t>that</a:t>
            </a:r>
            <a:r>
              <a:rPr lang="de-DE" sz="1200" dirty="0"/>
              <a:t> </a:t>
            </a:r>
            <a:r>
              <a:rPr lang="de-DE" sz="1200" dirty="0" err="1"/>
              <a:t>results</a:t>
            </a:r>
            <a:r>
              <a:rPr lang="de-DE" sz="1200" dirty="0"/>
              <a:t> in </a:t>
            </a:r>
            <a:r>
              <a:rPr lang="de-DE" sz="1200" dirty="0" err="1"/>
              <a:t>pixels</a:t>
            </a:r>
            <a:r>
              <a:rPr lang="de-DE" sz="1200" dirty="0"/>
              <a:t> </a:t>
            </a:r>
            <a:r>
              <a:rPr lang="de-DE" sz="1200" dirty="0" err="1"/>
              <a:t>counted</a:t>
            </a:r>
            <a:r>
              <a:rPr lang="de-DE" sz="1200" dirty="0"/>
              <a:t> (</a:t>
            </a:r>
            <a:r>
              <a:rPr lang="de-DE" sz="1200" dirty="0" err="1"/>
              <a:t>basically</a:t>
            </a:r>
            <a:r>
              <a:rPr lang="de-DE" sz="1200" dirty="0"/>
              <a:t> </a:t>
            </a:r>
            <a:r>
              <a:rPr lang="de-DE" sz="1200" dirty="0" err="1"/>
              <a:t>red</a:t>
            </a:r>
            <a:r>
              <a:rPr lang="de-DE" sz="1200" dirty="0"/>
              <a:t>/</a:t>
            </a:r>
            <a:r>
              <a:rPr lang="de-DE" sz="1200" dirty="0" err="1"/>
              <a:t>infrared</a:t>
            </a:r>
            <a:r>
              <a:rPr lang="de-DE" sz="1200" dirty="0"/>
              <a:t> </a:t>
            </a:r>
            <a:r>
              <a:rPr lang="de-DE" sz="1200" dirty="0" err="1"/>
              <a:t>ratio</a:t>
            </a:r>
            <a:r>
              <a:rPr lang="de-DE" sz="1200" dirty="0"/>
              <a:t>) -&gt; </a:t>
            </a:r>
            <a:r>
              <a:rPr lang="de-DE" sz="1200" dirty="0" err="1"/>
              <a:t>oberservable</a:t>
            </a:r>
            <a:r>
              <a:rPr lang="de-DE" sz="1200" dirty="0"/>
              <a:t> due </a:t>
            </a:r>
            <a:r>
              <a:rPr lang="de-DE" sz="1200" dirty="0" err="1"/>
              <a:t>to</a:t>
            </a:r>
            <a:r>
              <a:rPr lang="de-DE" sz="1200" dirty="0"/>
              <a:t> plants </a:t>
            </a:r>
            <a:r>
              <a:rPr lang="de-DE" sz="1200" dirty="0" err="1"/>
              <a:t>specific</a:t>
            </a:r>
            <a:r>
              <a:rPr lang="de-DE" sz="1200" dirty="0"/>
              <a:t> </a:t>
            </a:r>
            <a:r>
              <a:rPr lang="de-DE" sz="1200" dirty="0" err="1"/>
              <a:t>absorption</a:t>
            </a:r>
            <a:endParaRPr lang="de-DE" sz="1200" dirty="0"/>
          </a:p>
          <a:p>
            <a:r>
              <a:rPr lang="de-DE" sz="1200" dirty="0"/>
              <a:t>NDVI = (NIR – </a:t>
            </a:r>
            <a:r>
              <a:rPr lang="de-DE" sz="1200" dirty="0" err="1"/>
              <a:t>Red</a:t>
            </a:r>
            <a:r>
              <a:rPr lang="de-DE" sz="1200" dirty="0"/>
              <a:t>)/(NIR+ </a:t>
            </a:r>
            <a:r>
              <a:rPr lang="de-DE" sz="1200" dirty="0" err="1"/>
              <a:t>Red</a:t>
            </a:r>
            <a:r>
              <a:rPr lang="de-DE" sz="1200" dirty="0"/>
              <a:t>)</a:t>
            </a:r>
            <a:endParaRPr lang="en-GB" dirty="0"/>
          </a:p>
        </p:txBody>
      </p:sp>
      <p:sp>
        <p:nvSpPr>
          <p:cNvPr id="4" name="Slide Number Placeholder 3"/>
          <p:cNvSpPr>
            <a:spLocks noGrp="1"/>
          </p:cNvSpPr>
          <p:nvPr>
            <p:ph type="sldNum" sz="quarter" idx="10"/>
          </p:nvPr>
        </p:nvSpPr>
        <p:spPr/>
        <p:txBody>
          <a:bodyPr/>
          <a:lstStyle/>
          <a:p>
            <a:fld id="{54E7F490-E965-9B42-AE49-DA4BC6E663B1}" type="slidenum">
              <a:rPr lang="de-CH" smtClean="0"/>
              <a:pPr/>
              <a:t>9</a:t>
            </a:fld>
            <a:endParaRPr lang="de-CH" dirty="0"/>
          </a:p>
        </p:txBody>
      </p:sp>
    </p:spTree>
    <p:extLst>
      <p:ext uri="{BB962C8B-B14F-4D97-AF65-F5344CB8AC3E}">
        <p14:creationId xmlns:p14="http://schemas.microsoft.com/office/powerpoint/2010/main" val="24561423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D1F22"/>
                </a:solidFill>
                <a:effectLst/>
                <a:latin typeface="Helvetica" panose="020B0604020202020204" pitchFamily="34" charset="0"/>
              </a:rPr>
              <a:t>Given an external estimator that assigns weights to features (e.g., the coefficients of a linear model), recursive feature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D1F22"/>
                </a:solidFill>
                <a:effectLst/>
                <a:latin typeface="Helvetica" panose="020B0604020202020204" pitchFamily="34" charset="0"/>
              </a:rPr>
              <a:t>elimination (</a:t>
            </a:r>
            <a:r>
              <a:rPr kumimoji="0" lang="en-US" altLang="en-US" sz="1200" b="1" i="0" u="none" strike="noStrike" cap="none" normalizeH="0" baseline="0" dirty="0">
                <a:ln>
                  <a:noFill/>
                </a:ln>
                <a:solidFill>
                  <a:srgbClr val="2878A2"/>
                </a:solidFill>
                <a:effectLst/>
                <a:latin typeface="Courier New" panose="02070309020205020404" pitchFamily="49" charset="0"/>
                <a:cs typeface="Courier New" panose="02070309020205020404" pitchFamily="49" charset="0"/>
                <a:hlinkClick r:id="rId3" tooltip="sklearn.feature_selection.RFE"/>
              </a:rPr>
              <a:t>RFE</a:t>
            </a:r>
            <a:r>
              <a:rPr kumimoji="0" lang="en-US" altLang="en-US" sz="1200" b="0" i="0" u="none" strike="noStrike" cap="none" normalizeH="0" baseline="0" dirty="0">
                <a:ln>
                  <a:noFill/>
                </a:ln>
                <a:solidFill>
                  <a:srgbClr val="1D1F22"/>
                </a:solidFill>
                <a:effectLst/>
                <a:latin typeface="Helvetica" panose="020B0604020202020204" pitchFamily="34" charset="0"/>
              </a:rPr>
              <a:t>) is to select features by recursively considering smaller and smaller sets of features.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D1F22"/>
                </a:solidFill>
                <a:effectLst/>
                <a:latin typeface="Helvetica" panose="020B0604020202020204" pitchFamily="34" charset="0"/>
              </a:rPr>
              <a:t> First, the estimator is trained on the initial set of features and the importance of each feature is obtained either through a </a:t>
            </a:r>
            <a:r>
              <a:rPr kumimoji="0" lang="en-US" altLang="en-US" sz="12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coef</a:t>
            </a:r>
            <a:r>
              <a:rPr kumimoji="0" lang="en-US" altLang="en-US" sz="12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_</a:t>
            </a:r>
            <a:r>
              <a:rPr kumimoji="0" lang="en-US" altLang="en-US" sz="1200" b="0" i="0" u="none" strike="noStrike" cap="none" normalizeH="0" baseline="0" dirty="0">
                <a:ln>
                  <a:noFill/>
                </a:ln>
                <a:solidFill>
                  <a:srgbClr val="1D1F22"/>
                </a:solidFill>
                <a:effectLst/>
                <a:latin typeface="Helvetica" panose="020B0604020202020204" pitchFamily="34" charset="0"/>
              </a:rPr>
              <a:t> attribute or through a </a:t>
            </a:r>
            <a:r>
              <a:rPr kumimoji="0" lang="en-US" altLang="en-US" sz="1200" b="0" i="0" u="none" strike="noStrike" cap="none" normalizeH="0" baseline="0" dirty="0" err="1">
                <a:ln>
                  <a:noFill/>
                </a:ln>
                <a:solidFill>
                  <a:srgbClr val="222222"/>
                </a:solidFill>
                <a:effectLst/>
                <a:latin typeface="Courier New" panose="02070309020205020404" pitchFamily="49" charset="0"/>
                <a:cs typeface="Courier New" panose="02070309020205020404" pitchFamily="49" charset="0"/>
              </a:rPr>
              <a:t>feature_importances</a:t>
            </a:r>
            <a:r>
              <a:rPr kumimoji="0" lang="en-US" altLang="en-US" sz="1200" b="0" i="0" u="none" strike="noStrike" cap="none" normalizeH="0" baseline="0" dirty="0">
                <a:ln>
                  <a:noFill/>
                </a:ln>
                <a:solidFill>
                  <a:srgbClr val="222222"/>
                </a:solidFill>
                <a:effectLst/>
                <a:latin typeface="Courier New" panose="02070309020205020404" pitchFamily="49" charset="0"/>
                <a:cs typeface="Courier New" panose="02070309020205020404" pitchFamily="49" charset="0"/>
              </a:rPr>
              <a:t>_</a:t>
            </a:r>
            <a:r>
              <a:rPr kumimoji="0" lang="en-US" altLang="en-US" sz="1200" b="0" i="0" u="none" strike="noStrike" cap="none" normalizeH="0" baseline="0" dirty="0">
                <a:ln>
                  <a:noFill/>
                </a:ln>
                <a:solidFill>
                  <a:srgbClr val="1D1F22"/>
                </a:solidFill>
                <a:effectLst/>
                <a:latin typeface="Helvetica" panose="020B0604020202020204" pitchFamily="34" charset="0"/>
              </a:rPr>
              <a:t> attribute.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D1F22"/>
                </a:solidFill>
                <a:effectLst/>
                <a:latin typeface="Helvetica" panose="020B0604020202020204" pitchFamily="34" charset="0"/>
              </a:rPr>
              <a:t>Then, the least important features are pruned from current set of </a:t>
            </a:r>
            <a:r>
              <a:rPr kumimoji="0" lang="en-US" altLang="en-US" sz="1200" b="0" i="0" u="none" strike="noStrike" cap="none" normalizeH="0" baseline="0" dirty="0" err="1">
                <a:ln>
                  <a:noFill/>
                </a:ln>
                <a:solidFill>
                  <a:srgbClr val="1D1F22"/>
                </a:solidFill>
                <a:effectLst/>
                <a:latin typeface="Helvetica" panose="020B0604020202020204" pitchFamily="34" charset="0"/>
              </a:rPr>
              <a:t>features.That</a:t>
            </a:r>
            <a:r>
              <a:rPr kumimoji="0" lang="en-US" altLang="en-US" sz="1200" b="0" i="0" u="none" strike="noStrike" cap="none" normalizeH="0" baseline="0" dirty="0">
                <a:ln>
                  <a:noFill/>
                </a:ln>
                <a:solidFill>
                  <a:srgbClr val="1D1F22"/>
                </a:solidFill>
                <a:effectLst/>
                <a:latin typeface="Helvetica" panose="020B0604020202020204" pitchFamily="34" charset="0"/>
              </a:rPr>
              <a:t> procedure is recursively repeated on the pruned set until the desired number of features to select is eventually reached.</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2878A2"/>
                </a:solidFill>
                <a:effectLst/>
                <a:latin typeface="Courier New" panose="02070309020205020404" pitchFamily="49" charset="0"/>
                <a:cs typeface="Courier New" panose="02070309020205020404" pitchFamily="49" charset="0"/>
                <a:hlinkClick r:id="rId4" tooltip="sklearn.feature_selection.RFECV"/>
              </a:rPr>
              <a:t>RFECV</a:t>
            </a:r>
            <a:r>
              <a:rPr kumimoji="0" lang="en-US" altLang="en-US" sz="1200" b="0" i="0" u="none" strike="noStrike" cap="none" normalizeH="0" baseline="0" dirty="0">
                <a:ln>
                  <a:noFill/>
                </a:ln>
                <a:solidFill>
                  <a:srgbClr val="1D1F22"/>
                </a:solidFill>
                <a:effectLst/>
                <a:latin typeface="Helvetica" panose="020B0604020202020204" pitchFamily="34" charset="0"/>
              </a:rPr>
              <a:t> performs RFE in a cross-validation loop to find the optimal number of features.</a:t>
            </a:r>
            <a:endParaRPr kumimoji="0" lang="en-US" altLang="en-US" sz="1200" b="0" i="0" u="none" strike="noStrike" cap="none" normalizeH="0" baseline="0" dirty="0">
              <a:ln>
                <a:noFill/>
              </a:ln>
              <a:solidFill>
                <a:schemeClr val="tx1"/>
              </a:solidFill>
              <a:effectLst/>
              <a:latin typeface="Arial" panose="020B0604020202020204" pitchFamily="34" charset="0"/>
            </a:endParaRPr>
          </a:p>
          <a:p>
            <a:endParaRPr lang="en-GB" dirty="0"/>
          </a:p>
        </p:txBody>
      </p:sp>
      <p:sp>
        <p:nvSpPr>
          <p:cNvPr id="4" name="Slide Number Placeholder 3"/>
          <p:cNvSpPr>
            <a:spLocks noGrp="1"/>
          </p:cNvSpPr>
          <p:nvPr>
            <p:ph type="sldNum" sz="quarter" idx="10"/>
          </p:nvPr>
        </p:nvSpPr>
        <p:spPr/>
        <p:txBody>
          <a:bodyPr/>
          <a:lstStyle/>
          <a:p>
            <a:fld id="{54E7F490-E965-9B42-AE49-DA4BC6E663B1}" type="slidenum">
              <a:rPr lang="de-CH" smtClean="0"/>
              <a:pPr/>
              <a:t>39</a:t>
            </a:fld>
            <a:endParaRPr lang="de-CH" dirty="0"/>
          </a:p>
        </p:txBody>
      </p:sp>
    </p:spTree>
    <p:extLst>
      <p:ext uri="{BB962C8B-B14F-4D97-AF65-F5344CB8AC3E}">
        <p14:creationId xmlns:p14="http://schemas.microsoft.com/office/powerpoint/2010/main" val="1587248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Arial" charset="0"/>
                <a:ea typeface="ＭＳ Ｐゴシック" charset="0"/>
                <a:cs typeface="Arial" charset="0"/>
                <a:hlinkClick r:id="rId3"/>
              </a:rPr>
              <a:t>photosynthetically active radiation</a:t>
            </a:r>
            <a:r>
              <a:rPr lang="en-GB" sz="1200" b="0" i="0" kern="1200" dirty="0">
                <a:solidFill>
                  <a:schemeClr val="tx1"/>
                </a:solidFill>
                <a:effectLst/>
                <a:latin typeface="Arial" charset="0"/>
                <a:ea typeface="ＭＳ Ｐゴシック" charset="0"/>
                <a:cs typeface="Arial" charset="0"/>
              </a:rPr>
              <a:t> (PAR)</a:t>
            </a:r>
            <a:endParaRPr lang="en-GB" dirty="0"/>
          </a:p>
        </p:txBody>
      </p:sp>
      <p:sp>
        <p:nvSpPr>
          <p:cNvPr id="4" name="Slide Number Placeholder 3"/>
          <p:cNvSpPr>
            <a:spLocks noGrp="1"/>
          </p:cNvSpPr>
          <p:nvPr>
            <p:ph type="sldNum" sz="quarter" idx="10"/>
          </p:nvPr>
        </p:nvSpPr>
        <p:spPr/>
        <p:txBody>
          <a:bodyPr/>
          <a:lstStyle/>
          <a:p>
            <a:fld id="{54E7F490-E965-9B42-AE49-DA4BC6E663B1}" type="slidenum">
              <a:rPr lang="de-CH" smtClean="0"/>
              <a:pPr/>
              <a:t>42</a:t>
            </a:fld>
            <a:endParaRPr lang="de-CH" dirty="0"/>
          </a:p>
        </p:txBody>
      </p:sp>
    </p:spTree>
    <p:extLst>
      <p:ext uri="{BB962C8B-B14F-4D97-AF65-F5344CB8AC3E}">
        <p14:creationId xmlns:p14="http://schemas.microsoft.com/office/powerpoint/2010/main" val="109007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Star -&gt; </a:t>
            </a:r>
            <a:r>
              <a:rPr lang="de-DE" dirty="0" err="1"/>
              <a:t>year</a:t>
            </a:r>
            <a:r>
              <a:rPr lang="de-DE" dirty="0"/>
              <a:t> </a:t>
            </a:r>
            <a:r>
              <a:rPr lang="de-DE" dirty="0" err="1"/>
              <a:t>used</a:t>
            </a:r>
            <a:r>
              <a:rPr lang="de-DE" dirty="0"/>
              <a:t> </a:t>
            </a:r>
            <a:r>
              <a:rPr lang="de-DE" dirty="0" err="1"/>
              <a:t>to</a:t>
            </a:r>
            <a:r>
              <a:rPr lang="de-DE" dirty="0"/>
              <a:t> </a:t>
            </a:r>
            <a:r>
              <a:rPr lang="de-DE" dirty="0" err="1"/>
              <a:t>draw</a:t>
            </a:r>
            <a:r>
              <a:rPr lang="de-DE" dirty="0"/>
              <a:t> </a:t>
            </a:r>
            <a:r>
              <a:rPr lang="de-DE" dirty="0" err="1"/>
              <a:t>line</a:t>
            </a:r>
            <a:r>
              <a:rPr lang="de-DE" dirty="0"/>
              <a:t> </a:t>
            </a:r>
            <a:r>
              <a:rPr lang="de-DE" dirty="0" err="1"/>
              <a:t>for</a:t>
            </a:r>
            <a:r>
              <a:rPr lang="de-DE" dirty="0"/>
              <a:t> </a:t>
            </a:r>
            <a:r>
              <a:rPr lang="de-DE" dirty="0" err="1"/>
              <a:t>pattern</a:t>
            </a:r>
            <a:endParaRPr lang="en-GB" dirty="0"/>
          </a:p>
        </p:txBody>
      </p:sp>
      <p:sp>
        <p:nvSpPr>
          <p:cNvPr id="4" name="Slide Number Placeholder 3"/>
          <p:cNvSpPr>
            <a:spLocks noGrp="1"/>
          </p:cNvSpPr>
          <p:nvPr>
            <p:ph type="sldNum" sz="quarter" idx="10"/>
          </p:nvPr>
        </p:nvSpPr>
        <p:spPr/>
        <p:txBody>
          <a:bodyPr/>
          <a:lstStyle/>
          <a:p>
            <a:fld id="{54E7F490-E965-9B42-AE49-DA4BC6E663B1}" type="slidenum">
              <a:rPr lang="de-CH" smtClean="0"/>
              <a:pPr/>
              <a:t>13</a:t>
            </a:fld>
            <a:endParaRPr lang="de-CH" dirty="0"/>
          </a:p>
        </p:txBody>
      </p:sp>
    </p:spTree>
    <p:extLst>
      <p:ext uri="{BB962C8B-B14F-4D97-AF65-F5344CB8AC3E}">
        <p14:creationId xmlns:p14="http://schemas.microsoft.com/office/powerpoint/2010/main" val="3312907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To</a:t>
            </a:r>
            <a:r>
              <a:rPr lang="de-DE" dirty="0"/>
              <a:t> </a:t>
            </a:r>
            <a:r>
              <a:rPr lang="de-DE" dirty="0" err="1"/>
              <a:t>better</a:t>
            </a:r>
            <a:r>
              <a:rPr lang="de-DE" dirty="0"/>
              <a:t> </a:t>
            </a:r>
            <a:r>
              <a:rPr lang="de-DE" dirty="0" err="1"/>
              <a:t>compare</a:t>
            </a:r>
            <a:r>
              <a:rPr lang="de-DE" dirty="0"/>
              <a:t> </a:t>
            </a:r>
            <a:r>
              <a:rPr lang="de-DE" dirty="0" err="1"/>
              <a:t>the</a:t>
            </a:r>
            <a:r>
              <a:rPr lang="de-DE" dirty="0"/>
              <a:t> </a:t>
            </a:r>
            <a:r>
              <a:rPr lang="de-DE" dirty="0" err="1"/>
              <a:t>years</a:t>
            </a:r>
            <a:r>
              <a:rPr lang="de-DE" dirty="0"/>
              <a:t> </a:t>
            </a:r>
            <a:r>
              <a:rPr lang="de-DE" dirty="0" err="1"/>
              <a:t>next</a:t>
            </a:r>
            <a:r>
              <a:rPr lang="de-DE" dirty="0"/>
              <a:t> </a:t>
            </a:r>
            <a:r>
              <a:rPr lang="de-DE" dirty="0" err="1"/>
              <a:t>to</a:t>
            </a:r>
            <a:r>
              <a:rPr lang="de-DE" dirty="0"/>
              <a:t> </a:t>
            </a:r>
            <a:r>
              <a:rPr lang="de-DE" dirty="0" err="1"/>
              <a:t>each</a:t>
            </a:r>
            <a:r>
              <a:rPr lang="de-DE" dirty="0"/>
              <a:t> </a:t>
            </a:r>
            <a:r>
              <a:rPr lang="de-DE" dirty="0" err="1"/>
              <a:t>other</a:t>
            </a:r>
            <a:r>
              <a:rPr lang="de-DE" dirty="0"/>
              <a:t> -&gt; </a:t>
            </a:r>
            <a:r>
              <a:rPr lang="de-DE" dirty="0" err="1"/>
              <a:t>scaled</a:t>
            </a:r>
            <a:r>
              <a:rPr lang="de-DE" dirty="0"/>
              <a:t> </a:t>
            </a:r>
            <a:r>
              <a:rPr lang="de-DE" dirty="0" err="1"/>
              <a:t>them</a:t>
            </a:r>
            <a:r>
              <a:rPr lang="de-DE" dirty="0"/>
              <a:t> </a:t>
            </a:r>
            <a:r>
              <a:rPr lang="de-DE" dirty="0" err="1"/>
              <a:t>to</a:t>
            </a:r>
            <a:r>
              <a:rPr lang="de-DE" dirty="0"/>
              <a:t> </a:t>
            </a:r>
            <a:r>
              <a:rPr lang="de-DE" dirty="0" err="1"/>
              <a:t>the</a:t>
            </a:r>
            <a:r>
              <a:rPr lang="de-DE" dirty="0"/>
              <a:t> same y-</a:t>
            </a:r>
            <a:r>
              <a:rPr lang="de-DE" dirty="0" err="1"/>
              <a:t>axis</a:t>
            </a:r>
            <a:endParaRPr lang="en-GB" dirty="0"/>
          </a:p>
        </p:txBody>
      </p:sp>
      <p:sp>
        <p:nvSpPr>
          <p:cNvPr id="4" name="Slide Number Placeholder 3"/>
          <p:cNvSpPr>
            <a:spLocks noGrp="1"/>
          </p:cNvSpPr>
          <p:nvPr>
            <p:ph type="sldNum" sz="quarter" idx="10"/>
          </p:nvPr>
        </p:nvSpPr>
        <p:spPr/>
        <p:txBody>
          <a:bodyPr/>
          <a:lstStyle/>
          <a:p>
            <a:fld id="{54E7F490-E965-9B42-AE49-DA4BC6E663B1}" type="slidenum">
              <a:rPr lang="de-CH" smtClean="0"/>
              <a:pPr/>
              <a:t>14</a:t>
            </a:fld>
            <a:endParaRPr lang="de-CH" dirty="0"/>
          </a:p>
        </p:txBody>
      </p:sp>
    </p:spTree>
    <p:extLst>
      <p:ext uri="{BB962C8B-B14F-4D97-AF65-F5344CB8AC3E}">
        <p14:creationId xmlns:p14="http://schemas.microsoft.com/office/powerpoint/2010/main" val="933628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Star -&gt; </a:t>
            </a:r>
            <a:r>
              <a:rPr lang="de-DE" dirty="0" err="1"/>
              <a:t>year</a:t>
            </a:r>
            <a:r>
              <a:rPr lang="de-DE" dirty="0"/>
              <a:t> </a:t>
            </a:r>
            <a:r>
              <a:rPr lang="de-DE" dirty="0" err="1"/>
              <a:t>used</a:t>
            </a:r>
            <a:r>
              <a:rPr lang="de-DE" dirty="0"/>
              <a:t> </a:t>
            </a:r>
            <a:r>
              <a:rPr lang="de-DE" dirty="0" err="1"/>
              <a:t>to</a:t>
            </a:r>
            <a:r>
              <a:rPr lang="de-DE" dirty="0"/>
              <a:t> </a:t>
            </a:r>
            <a:r>
              <a:rPr lang="de-DE" dirty="0" err="1"/>
              <a:t>draw</a:t>
            </a:r>
            <a:r>
              <a:rPr lang="de-DE" dirty="0"/>
              <a:t> </a:t>
            </a:r>
            <a:r>
              <a:rPr lang="de-DE" dirty="0" err="1"/>
              <a:t>line</a:t>
            </a:r>
            <a:r>
              <a:rPr lang="de-DE" dirty="0"/>
              <a:t> </a:t>
            </a:r>
            <a:r>
              <a:rPr lang="de-DE" dirty="0" err="1"/>
              <a:t>for</a:t>
            </a:r>
            <a:r>
              <a:rPr lang="de-DE" dirty="0"/>
              <a:t> </a:t>
            </a:r>
            <a:r>
              <a:rPr lang="de-DE" dirty="0" err="1"/>
              <a:t>pattern</a:t>
            </a:r>
            <a:endParaRPr lang="de-DE" dirty="0"/>
          </a:p>
          <a:p>
            <a:endParaRPr lang="de-DE" dirty="0"/>
          </a:p>
          <a:p>
            <a:endParaRPr lang="en-GB" dirty="0"/>
          </a:p>
        </p:txBody>
      </p:sp>
      <p:sp>
        <p:nvSpPr>
          <p:cNvPr id="4" name="Slide Number Placeholder 3"/>
          <p:cNvSpPr>
            <a:spLocks noGrp="1"/>
          </p:cNvSpPr>
          <p:nvPr>
            <p:ph type="sldNum" sz="quarter" idx="10"/>
          </p:nvPr>
        </p:nvSpPr>
        <p:spPr/>
        <p:txBody>
          <a:bodyPr/>
          <a:lstStyle/>
          <a:p>
            <a:fld id="{54E7F490-E965-9B42-AE49-DA4BC6E663B1}" type="slidenum">
              <a:rPr lang="de-CH" smtClean="0"/>
              <a:pPr/>
              <a:t>15</a:t>
            </a:fld>
            <a:endParaRPr lang="de-CH" dirty="0"/>
          </a:p>
        </p:txBody>
      </p:sp>
    </p:spTree>
    <p:extLst>
      <p:ext uri="{BB962C8B-B14F-4D97-AF65-F5344CB8AC3E}">
        <p14:creationId xmlns:p14="http://schemas.microsoft.com/office/powerpoint/2010/main" val="3423833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DE" dirty="0" err="1"/>
              <a:t>To</a:t>
            </a:r>
            <a:r>
              <a:rPr lang="de-DE" dirty="0"/>
              <a:t> </a:t>
            </a:r>
            <a:r>
              <a:rPr lang="de-DE" dirty="0" err="1"/>
              <a:t>better</a:t>
            </a:r>
            <a:r>
              <a:rPr lang="de-DE" dirty="0"/>
              <a:t> </a:t>
            </a:r>
            <a:r>
              <a:rPr lang="de-DE" dirty="0" err="1"/>
              <a:t>compare</a:t>
            </a:r>
            <a:r>
              <a:rPr lang="de-DE" dirty="0"/>
              <a:t> </a:t>
            </a:r>
            <a:r>
              <a:rPr lang="de-DE" dirty="0" err="1"/>
              <a:t>the</a:t>
            </a:r>
            <a:r>
              <a:rPr lang="de-DE" dirty="0"/>
              <a:t> </a:t>
            </a:r>
            <a:r>
              <a:rPr lang="de-DE" dirty="0" err="1"/>
              <a:t>years</a:t>
            </a:r>
            <a:r>
              <a:rPr lang="de-DE" dirty="0"/>
              <a:t> </a:t>
            </a:r>
            <a:r>
              <a:rPr lang="de-DE" dirty="0" err="1"/>
              <a:t>next</a:t>
            </a:r>
            <a:r>
              <a:rPr lang="de-DE" dirty="0"/>
              <a:t> </a:t>
            </a:r>
            <a:r>
              <a:rPr lang="de-DE" dirty="0" err="1"/>
              <a:t>to</a:t>
            </a:r>
            <a:r>
              <a:rPr lang="de-DE" dirty="0"/>
              <a:t> </a:t>
            </a:r>
            <a:r>
              <a:rPr lang="de-DE" dirty="0" err="1"/>
              <a:t>each</a:t>
            </a:r>
            <a:r>
              <a:rPr lang="de-DE" dirty="0"/>
              <a:t> </a:t>
            </a:r>
            <a:r>
              <a:rPr lang="de-DE" dirty="0" err="1"/>
              <a:t>other</a:t>
            </a:r>
            <a:r>
              <a:rPr lang="de-DE" dirty="0"/>
              <a:t> -&gt; </a:t>
            </a:r>
            <a:r>
              <a:rPr lang="de-DE" dirty="0" err="1"/>
              <a:t>scaled</a:t>
            </a:r>
            <a:r>
              <a:rPr lang="de-DE" dirty="0"/>
              <a:t> </a:t>
            </a:r>
            <a:r>
              <a:rPr lang="de-DE" dirty="0" err="1"/>
              <a:t>them</a:t>
            </a:r>
            <a:r>
              <a:rPr lang="de-DE" dirty="0"/>
              <a:t> </a:t>
            </a:r>
            <a:r>
              <a:rPr lang="de-DE" dirty="0" err="1"/>
              <a:t>to</a:t>
            </a:r>
            <a:r>
              <a:rPr lang="de-DE" dirty="0"/>
              <a:t> </a:t>
            </a:r>
            <a:r>
              <a:rPr lang="de-DE" dirty="0" err="1"/>
              <a:t>the</a:t>
            </a:r>
            <a:r>
              <a:rPr lang="de-DE" dirty="0"/>
              <a:t> same y-</a:t>
            </a:r>
            <a:r>
              <a:rPr lang="de-DE" dirty="0" err="1"/>
              <a:t>axis</a:t>
            </a:r>
            <a:endParaRPr lang="en-GB" dirty="0"/>
          </a:p>
          <a:p>
            <a:endParaRPr lang="en-GB" dirty="0"/>
          </a:p>
        </p:txBody>
      </p:sp>
      <p:sp>
        <p:nvSpPr>
          <p:cNvPr id="4" name="Slide Number Placeholder 3"/>
          <p:cNvSpPr>
            <a:spLocks noGrp="1"/>
          </p:cNvSpPr>
          <p:nvPr>
            <p:ph type="sldNum" sz="quarter" idx="10"/>
          </p:nvPr>
        </p:nvSpPr>
        <p:spPr/>
        <p:txBody>
          <a:bodyPr/>
          <a:lstStyle/>
          <a:p>
            <a:fld id="{54E7F490-E965-9B42-AE49-DA4BC6E663B1}" type="slidenum">
              <a:rPr lang="de-CH" smtClean="0"/>
              <a:pPr/>
              <a:t>16</a:t>
            </a:fld>
            <a:endParaRPr lang="de-CH" dirty="0"/>
          </a:p>
        </p:txBody>
      </p:sp>
    </p:spTree>
    <p:extLst>
      <p:ext uri="{BB962C8B-B14F-4D97-AF65-F5344CB8AC3E}">
        <p14:creationId xmlns:p14="http://schemas.microsoft.com/office/powerpoint/2010/main" val="337479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E7F490-E965-9B42-AE49-DA4BC6E663B1}" type="slidenum">
              <a:rPr lang="de-CH" smtClean="0"/>
              <a:pPr/>
              <a:t>19</a:t>
            </a:fld>
            <a:endParaRPr lang="de-CH" dirty="0"/>
          </a:p>
        </p:txBody>
      </p:sp>
    </p:spTree>
    <p:extLst>
      <p:ext uri="{BB962C8B-B14F-4D97-AF65-F5344CB8AC3E}">
        <p14:creationId xmlns:p14="http://schemas.microsoft.com/office/powerpoint/2010/main" val="1447619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RMSE = </a:t>
            </a:r>
            <a:r>
              <a:rPr lang="de-DE" sz="1200" dirty="0"/>
              <a:t>(Root Mean </a:t>
            </a:r>
            <a:r>
              <a:rPr lang="de-DE" sz="1200" dirty="0" err="1"/>
              <a:t>Squared</a:t>
            </a:r>
            <a:r>
              <a:rPr lang="de-DE" sz="1200" dirty="0"/>
              <a:t> Error)</a:t>
            </a:r>
          </a:p>
          <a:p>
            <a:r>
              <a:rPr lang="de-DE" sz="1200" dirty="0"/>
              <a:t>MPE = Mean </a:t>
            </a:r>
            <a:r>
              <a:rPr lang="de-DE" sz="1200" dirty="0" err="1"/>
              <a:t>percentage</a:t>
            </a:r>
            <a:r>
              <a:rPr lang="de-DE" sz="1200" dirty="0"/>
              <a:t> </a:t>
            </a:r>
            <a:r>
              <a:rPr lang="de-DE" sz="1200" dirty="0" err="1"/>
              <a:t>error</a:t>
            </a:r>
            <a:endParaRPr lang="en-GB" dirty="0"/>
          </a:p>
        </p:txBody>
      </p:sp>
      <p:sp>
        <p:nvSpPr>
          <p:cNvPr id="4" name="Slide Number Placeholder 3"/>
          <p:cNvSpPr>
            <a:spLocks noGrp="1"/>
          </p:cNvSpPr>
          <p:nvPr>
            <p:ph type="sldNum" sz="quarter" idx="10"/>
          </p:nvPr>
        </p:nvSpPr>
        <p:spPr/>
        <p:txBody>
          <a:bodyPr/>
          <a:lstStyle/>
          <a:p>
            <a:fld id="{54E7F490-E965-9B42-AE49-DA4BC6E663B1}" type="slidenum">
              <a:rPr lang="de-CH" smtClean="0"/>
              <a:pPr/>
              <a:t>20</a:t>
            </a:fld>
            <a:endParaRPr lang="de-CH" dirty="0"/>
          </a:p>
        </p:txBody>
      </p:sp>
    </p:spTree>
    <p:extLst>
      <p:ext uri="{BB962C8B-B14F-4D97-AF65-F5344CB8AC3E}">
        <p14:creationId xmlns:p14="http://schemas.microsoft.com/office/powerpoint/2010/main" val="3406005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err="1">
                <a:solidFill>
                  <a:schemeClr val="tx1"/>
                </a:solidFill>
                <a:effectLst/>
                <a:latin typeface="Arial" charset="0"/>
                <a:ea typeface="ＭＳ Ｐゴシック" charset="0"/>
                <a:cs typeface="Arial" charset="0"/>
              </a:rPr>
              <a:t>iven</a:t>
            </a:r>
            <a:r>
              <a:rPr lang="en-GB" sz="1200" b="0" i="0" kern="1200" dirty="0">
                <a:solidFill>
                  <a:schemeClr val="tx1"/>
                </a:solidFill>
                <a:effectLst/>
                <a:latin typeface="Arial" charset="0"/>
                <a:ea typeface="ＭＳ Ｐゴシック" charset="0"/>
                <a:cs typeface="Arial" charset="0"/>
              </a:rPr>
              <a:t> an external estimator that assigns weights to features (e.g., the coefficients of a linear model), recursive feature elimination (</a:t>
            </a:r>
            <a:r>
              <a:rPr lang="en-GB" sz="1200" b="0" i="0" u="none" strike="noStrike" kern="1200" dirty="0">
                <a:solidFill>
                  <a:schemeClr val="tx1"/>
                </a:solidFill>
                <a:effectLst/>
                <a:latin typeface="Arial" charset="0"/>
                <a:ea typeface="ＭＳ Ｐゴシック" charset="0"/>
                <a:cs typeface="Arial" charset="0"/>
                <a:hlinkClick r:id="rId3" tooltip="sklearn.feature_selection.RFE"/>
              </a:rPr>
              <a:t>RFE</a:t>
            </a:r>
            <a:r>
              <a:rPr lang="en-GB" sz="1200" b="0" i="0" kern="1200" dirty="0">
                <a:solidFill>
                  <a:schemeClr val="tx1"/>
                </a:solidFill>
                <a:effectLst/>
                <a:latin typeface="Arial" charset="0"/>
                <a:ea typeface="ＭＳ Ｐゴシック" charset="0"/>
                <a:cs typeface="Arial" charset="0"/>
              </a:rPr>
              <a:t>) is to select features by recursively considering smaller and smaller sets of features. First, the estimator is trained on the initial set of features and the importance of each feature is obtained either through a </a:t>
            </a:r>
            <a:r>
              <a:rPr lang="en-GB" dirty="0" err="1">
                <a:effectLst/>
              </a:rPr>
              <a:t>coef</a:t>
            </a:r>
            <a:r>
              <a:rPr lang="en-GB" dirty="0">
                <a:effectLst/>
              </a:rPr>
              <a:t>_</a:t>
            </a:r>
            <a:r>
              <a:rPr lang="en-GB" sz="1200" b="0" i="0" kern="1200" dirty="0">
                <a:solidFill>
                  <a:schemeClr val="tx1"/>
                </a:solidFill>
                <a:effectLst/>
                <a:latin typeface="Arial" charset="0"/>
                <a:ea typeface="ＭＳ Ｐゴシック" charset="0"/>
                <a:cs typeface="Arial" charset="0"/>
              </a:rPr>
              <a:t> attribute or through a </a:t>
            </a:r>
            <a:r>
              <a:rPr lang="en-GB" dirty="0" err="1">
                <a:effectLst/>
              </a:rPr>
              <a:t>feature_importances</a:t>
            </a:r>
            <a:r>
              <a:rPr lang="en-GB" dirty="0">
                <a:effectLst/>
              </a:rPr>
              <a:t>_</a:t>
            </a:r>
            <a:r>
              <a:rPr lang="en-GB" sz="1200" b="0" i="0" kern="1200" dirty="0">
                <a:solidFill>
                  <a:schemeClr val="tx1"/>
                </a:solidFill>
                <a:effectLst/>
                <a:latin typeface="Arial" charset="0"/>
                <a:ea typeface="ＭＳ Ｐゴシック" charset="0"/>
                <a:cs typeface="Arial" charset="0"/>
              </a:rPr>
              <a:t> attribute. Then, the least important features are pruned from current set of </a:t>
            </a:r>
            <a:r>
              <a:rPr lang="en-GB" sz="1200" b="0" i="0" kern="1200" dirty="0" err="1">
                <a:solidFill>
                  <a:schemeClr val="tx1"/>
                </a:solidFill>
                <a:effectLst/>
                <a:latin typeface="Arial" charset="0"/>
                <a:ea typeface="ＭＳ Ｐゴシック" charset="0"/>
                <a:cs typeface="Arial" charset="0"/>
              </a:rPr>
              <a:t>features.That</a:t>
            </a:r>
            <a:r>
              <a:rPr lang="en-GB" sz="1200" b="0" i="0" kern="1200" dirty="0">
                <a:solidFill>
                  <a:schemeClr val="tx1"/>
                </a:solidFill>
                <a:effectLst/>
                <a:latin typeface="Arial" charset="0"/>
                <a:ea typeface="ＭＳ Ｐゴシック" charset="0"/>
                <a:cs typeface="Arial" charset="0"/>
              </a:rPr>
              <a:t> procedure is recursively repeated on the pruned set until the desired number of features to select is eventually reached.</a:t>
            </a:r>
          </a:p>
          <a:p>
            <a:endParaRPr lang="de-DE" sz="1200" b="0" i="0" kern="1200" dirty="0">
              <a:solidFill>
                <a:schemeClr val="tx1"/>
              </a:solidFill>
              <a:effectLst/>
              <a:latin typeface="Arial" charset="0"/>
              <a:ea typeface="ＭＳ Ｐゴシック" charset="0"/>
              <a:cs typeface="Arial" charset="0"/>
            </a:endParaRPr>
          </a:p>
          <a:p>
            <a:endParaRPr lang="de-DE" sz="1200" b="0" i="0" kern="1200" dirty="0">
              <a:solidFill>
                <a:schemeClr val="tx1"/>
              </a:solidFill>
              <a:effectLst/>
              <a:latin typeface="Arial" charset="0"/>
              <a:ea typeface="ＭＳ Ｐゴシック" charset="0"/>
              <a:cs typeface="Arial" charset="0"/>
            </a:endParaRPr>
          </a:p>
          <a:p>
            <a:r>
              <a:rPr lang="de-DE" sz="1200" b="0" i="0" kern="1200" dirty="0">
                <a:solidFill>
                  <a:schemeClr val="tx1"/>
                </a:solidFill>
                <a:effectLst/>
                <a:latin typeface="Arial" charset="0"/>
                <a:ea typeface="ＭＳ Ｐゴシック" charset="0"/>
                <a:cs typeface="Arial" charset="0"/>
              </a:rPr>
              <a:t>R</a:t>
            </a:r>
            <a:r>
              <a:rPr lang="en-GB" sz="1200" b="0" i="0" kern="1200" dirty="0">
                <a:solidFill>
                  <a:schemeClr val="tx1"/>
                </a:solidFill>
                <a:effectLst/>
                <a:latin typeface="Arial" charset="0"/>
                <a:ea typeface="ＭＳ Ｐゴシック" charset="0"/>
                <a:cs typeface="Arial" charset="0"/>
              </a:rPr>
              <a:t>MSE = Root mean square error</a:t>
            </a:r>
            <a:endParaRPr lang="en-GB" dirty="0"/>
          </a:p>
        </p:txBody>
      </p:sp>
      <p:sp>
        <p:nvSpPr>
          <p:cNvPr id="4" name="Slide Number Placeholder 3"/>
          <p:cNvSpPr>
            <a:spLocks noGrp="1"/>
          </p:cNvSpPr>
          <p:nvPr>
            <p:ph type="sldNum" sz="quarter" idx="10"/>
          </p:nvPr>
        </p:nvSpPr>
        <p:spPr/>
        <p:txBody>
          <a:bodyPr/>
          <a:lstStyle/>
          <a:p>
            <a:fld id="{54E7F490-E965-9B42-AE49-DA4BC6E663B1}" type="slidenum">
              <a:rPr lang="de-CH" smtClean="0"/>
              <a:pPr/>
              <a:t>25</a:t>
            </a:fld>
            <a:endParaRPr lang="de-CH" dirty="0"/>
          </a:p>
        </p:txBody>
      </p:sp>
    </p:spTree>
    <p:extLst>
      <p:ext uri="{BB962C8B-B14F-4D97-AF65-F5344CB8AC3E}">
        <p14:creationId xmlns:p14="http://schemas.microsoft.com/office/powerpoint/2010/main" val="5763083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911225" y="1989138"/>
            <a:ext cx="10369550" cy="1295400"/>
          </a:xfrm>
        </p:spPr>
        <p:txBody>
          <a:bodyPr/>
          <a:lstStyle>
            <a:lvl1pPr>
              <a:defRPr sz="3900"/>
            </a:lvl1pPr>
          </a:lstStyle>
          <a:p>
            <a:pPr lvl="0"/>
            <a:r>
              <a:rPr lang="en-US" noProof="0"/>
              <a:t>Click to edit Master title style</a:t>
            </a:r>
            <a:endParaRPr lang="en-US" noProof="0" dirty="0"/>
          </a:p>
        </p:txBody>
      </p:sp>
      <p:sp>
        <p:nvSpPr>
          <p:cNvPr id="4099" name="Rectangle 3"/>
          <p:cNvSpPr>
            <a:spLocks noGrp="1" noChangeArrowheads="1"/>
          </p:cNvSpPr>
          <p:nvPr>
            <p:ph type="subTitle" idx="1"/>
          </p:nvPr>
        </p:nvSpPr>
        <p:spPr>
          <a:xfrm>
            <a:off x="911225" y="3429000"/>
            <a:ext cx="10369550" cy="1752600"/>
          </a:xfrm>
        </p:spPr>
        <p:txBody>
          <a:bodyPr/>
          <a:lstStyle>
            <a:lvl1pPr marL="0" indent="0">
              <a:buNone/>
              <a:defRPr/>
            </a:lvl1pPr>
          </a:lstStyle>
          <a:p>
            <a:pPr lvl="0"/>
            <a:r>
              <a:rPr lang="en-US" noProof="0"/>
              <a:t>Click to edit Master subtitle style</a:t>
            </a:r>
            <a:endParaRPr lang="en-US" noProof="0" dirty="0"/>
          </a:p>
        </p:txBody>
      </p:sp>
      <p:sp>
        <p:nvSpPr>
          <p:cNvPr id="7" name="Line 10"/>
          <p:cNvSpPr>
            <a:spLocks noChangeShapeType="1"/>
          </p:cNvSpPr>
          <p:nvPr userDrawn="1"/>
        </p:nvSpPr>
        <p:spPr bwMode="auto">
          <a:xfrm>
            <a:off x="0" y="1125538"/>
            <a:ext cx="12192000" cy="0"/>
          </a:xfrm>
          <a:prstGeom prst="line">
            <a:avLst/>
          </a:prstGeom>
          <a:noFill/>
          <a:ln w="15875">
            <a:solidFill>
              <a:srgbClr val="A3ADB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700" dirty="0"/>
          </a:p>
        </p:txBody>
      </p:sp>
      <p:sp>
        <p:nvSpPr>
          <p:cNvPr id="9" name="Text Box 9"/>
          <p:cNvSpPr txBox="1">
            <a:spLocks noChangeArrowheads="1"/>
          </p:cNvSpPr>
          <p:nvPr userDrawn="1"/>
        </p:nvSpPr>
        <p:spPr bwMode="auto">
          <a:xfrm>
            <a:off x="911225" y="852488"/>
            <a:ext cx="7332663" cy="2270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0" tIns="36000" rIns="0" bIns="0"/>
          <a:lstStyle/>
          <a:p>
            <a:pPr>
              <a:spcBef>
                <a:spcPct val="50000"/>
              </a:spcBef>
            </a:pPr>
            <a:r>
              <a:rPr lang="en-US" sz="1400" b="1" dirty="0"/>
              <a:t>Introduction to Data Science - Project</a:t>
            </a:r>
          </a:p>
        </p:txBody>
      </p:sp>
      <p:pic>
        <p:nvPicPr>
          <p:cNvPr id="10" name="Picture 13" descr="uzh_logo_e_pos_grau_1mm"/>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3344" y="142875"/>
            <a:ext cx="2027238" cy="684213"/>
          </a:xfrm>
          <a:prstGeom prst="rect">
            <a:avLst/>
          </a:prstGeom>
          <a:noFill/>
          <a:extLst>
            <a:ext uri="{909E8E84-426E-40dd-AFC4-6F175D3DCCD1}">
              <a14:hiddenFill xmlns:a14="http://schemas.microsoft.com/office/drawing/2010/main" xmlns="">
                <a:solidFill>
                  <a:srgbClr val="FFFFFF"/>
                </a:solidFill>
              </a14:hiddenFill>
            </a:ext>
          </a:extLst>
        </p:spPr>
      </p:pic>
      <p:sp>
        <p:nvSpPr>
          <p:cNvPr id="2" name="Datumsplatzhalter 1"/>
          <p:cNvSpPr>
            <a:spLocks noGrp="1"/>
          </p:cNvSpPr>
          <p:nvPr>
            <p:ph type="dt" sz="half" idx="10"/>
          </p:nvPr>
        </p:nvSpPr>
        <p:spPr/>
        <p:txBody>
          <a:bodyPr/>
          <a:lstStyle/>
          <a:p>
            <a:fld id="{0D0AB0E8-482E-414A-9574-6067B8CC52F3}" type="datetime1">
              <a:rPr lang="en-US" smtClean="0"/>
              <a:t>5/31/2018</a:t>
            </a:fld>
            <a:endParaRPr lang="en-US" dirty="0"/>
          </a:p>
        </p:txBody>
      </p:sp>
      <p:sp>
        <p:nvSpPr>
          <p:cNvPr id="6" name="Fußzeilenplatzhalter 5"/>
          <p:cNvSpPr>
            <a:spLocks noGrp="1"/>
          </p:cNvSpPr>
          <p:nvPr>
            <p:ph type="ftr" sz="quarter" idx="11"/>
          </p:nvPr>
        </p:nvSpPr>
        <p:spPr/>
        <p:txBody>
          <a:bodyPr/>
          <a:lstStyle>
            <a:lvl1pPr>
              <a:defRPr/>
            </a:lvl1pPr>
          </a:lstStyle>
          <a:p>
            <a:r>
              <a:rPr lang="en-US" dirty="0"/>
              <a:t>Predicting Dengue, Maximilian Tornow</a:t>
            </a:r>
          </a:p>
        </p:txBody>
      </p:sp>
      <p:sp>
        <p:nvSpPr>
          <p:cNvPr id="11" name="Foliennummernplatzhalter 10"/>
          <p:cNvSpPr>
            <a:spLocks noGrp="1"/>
          </p:cNvSpPr>
          <p:nvPr>
            <p:ph type="sldNum" sz="quarter" idx="12"/>
          </p:nvPr>
        </p:nvSpPr>
        <p:spPr/>
        <p:txBody>
          <a:bodyPr/>
          <a:lstStyle/>
          <a:p>
            <a:r>
              <a:rPr lang="en-US" dirty="0"/>
              <a:t>Page </a:t>
            </a:r>
            <a:fld id="{9D46F3A4-F478-9440-BC8E-B732027F4C86}" type="slidenum">
              <a:rPr lang="en-US" smtClean="0"/>
              <a:pPr/>
              <a:t>‹#›</a:t>
            </a:fld>
            <a:endParaRPr lang="en-US" dirty="0"/>
          </a:p>
        </p:txBody>
      </p:sp>
    </p:spTree>
  </p:cSld>
  <p:clrMapOvr>
    <a:masterClrMapping/>
  </p:clrMapOvr>
  <p:extLst mod="1">
    <p:ext uri="{DCECCB84-F9BA-43D5-87BE-67443E8EF086}">
      <p15:sldGuideLst xmlns:p15="http://schemas.microsoft.com/office/powerpoint/2012/main">
        <p15:guide id="1" orient="horz" pos="1253" userDrawn="1">
          <p15:clr>
            <a:srgbClr val="9FCC3B"/>
          </p15:clr>
        </p15:guide>
        <p15:guide id="2" orient="horz" pos="2160" userDrawn="1">
          <p15:clr>
            <a:srgbClr val="9FCC3B"/>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Kapitel">
    <p:spTree>
      <p:nvGrpSpPr>
        <p:cNvPr id="1" name=""/>
        <p:cNvGrpSpPr/>
        <p:nvPr/>
      </p:nvGrpSpPr>
      <p:grpSpPr>
        <a:xfrm>
          <a:off x="0" y="0"/>
          <a:ext cx="0" cy="0"/>
          <a:chOff x="0" y="0"/>
          <a:chExt cx="0" cy="0"/>
        </a:xfrm>
      </p:grpSpPr>
      <p:sp>
        <p:nvSpPr>
          <p:cNvPr id="6" name="Rechteck 5"/>
          <p:cNvSpPr/>
          <p:nvPr userDrawn="1"/>
        </p:nvSpPr>
        <p:spPr bwMode="white">
          <a:xfrm>
            <a:off x="0" y="0"/>
            <a:ext cx="12192000" cy="6858000"/>
          </a:xfrm>
          <a:prstGeom prst="rect">
            <a:avLst/>
          </a:prstGeom>
          <a:solidFill>
            <a:srgbClr val="A3ADB7"/>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ＭＳ Ｐゴシック" charset="0"/>
              <a:cs typeface="Arial" charset="0"/>
            </a:endParaRPr>
          </a:p>
        </p:txBody>
      </p:sp>
      <p:sp>
        <p:nvSpPr>
          <p:cNvPr id="2" name="Titel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44417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en-US" dirty="0"/>
          </a:p>
        </p:txBody>
      </p:sp>
      <p:sp>
        <p:nvSpPr>
          <p:cNvPr id="3" name="Inhaltsplatzhalt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umsplatzhalter 6"/>
          <p:cNvSpPr>
            <a:spLocks noGrp="1"/>
          </p:cNvSpPr>
          <p:nvPr>
            <p:ph type="dt" sz="half" idx="10"/>
          </p:nvPr>
        </p:nvSpPr>
        <p:spPr/>
        <p:txBody>
          <a:bodyPr/>
          <a:lstStyle/>
          <a:p>
            <a:fld id="{7BD52081-C19B-4182-AC87-EFBFD12D780C}" type="datetime1">
              <a:rPr lang="en-US" smtClean="0"/>
              <a:t>5/31/2018</a:t>
            </a:fld>
            <a:endParaRPr lang="en-US" dirty="0"/>
          </a:p>
        </p:txBody>
      </p:sp>
      <p:sp>
        <p:nvSpPr>
          <p:cNvPr id="8" name="Fußzeilenplatzhalter 7"/>
          <p:cNvSpPr>
            <a:spLocks noGrp="1"/>
          </p:cNvSpPr>
          <p:nvPr>
            <p:ph type="ftr" sz="quarter" idx="11"/>
          </p:nvPr>
        </p:nvSpPr>
        <p:spPr/>
        <p:txBody>
          <a:bodyPr/>
          <a:lstStyle/>
          <a:p>
            <a:r>
              <a:rPr lang="en-US" dirty="0"/>
              <a:t>Title of the presentation, Author</a:t>
            </a:r>
          </a:p>
        </p:txBody>
      </p:sp>
      <p:sp>
        <p:nvSpPr>
          <p:cNvPr id="9" name="Foliennummernplatzhalter 8"/>
          <p:cNvSpPr>
            <a:spLocks noGrp="1"/>
          </p:cNvSpPr>
          <p:nvPr>
            <p:ph type="sldNum" sz="quarter" idx="12"/>
          </p:nvPr>
        </p:nvSpPr>
        <p:spPr/>
        <p:txBody>
          <a:bodyPr/>
          <a:lstStyle/>
          <a:p>
            <a:r>
              <a:rPr lang="en-US" dirty="0"/>
              <a:t>Page </a:t>
            </a:r>
            <a:fld id="{9D46F3A4-F478-9440-BC8E-B732027F4C86}" type="slidenum">
              <a:rPr lang="en-US" smtClean="0"/>
              <a:pPr/>
              <a:t>‹#›</a:t>
            </a:fld>
            <a:endParaRPr lang="en-US" dirty="0"/>
          </a:p>
        </p:txBody>
      </p:sp>
    </p:spTree>
    <p:extLst>
      <p:ext uri="{BB962C8B-B14F-4D97-AF65-F5344CB8AC3E}">
        <p14:creationId xmlns:p14="http://schemas.microsoft.com/office/powerpoint/2010/main" val="2133943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Spal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en-US" dirty="0"/>
          </a:p>
        </p:txBody>
      </p:sp>
      <p:sp>
        <p:nvSpPr>
          <p:cNvPr id="3" name="Inhaltsplatzhalter 2"/>
          <p:cNvSpPr>
            <a:spLocks noGrp="1"/>
          </p:cNvSpPr>
          <p:nvPr>
            <p:ph idx="1"/>
          </p:nvPr>
        </p:nvSpPr>
        <p:spPr>
          <a:xfrm>
            <a:off x="911225" y="1125539"/>
            <a:ext cx="5005388" cy="4967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Inhaltsplatzhalter 2"/>
          <p:cNvSpPr>
            <a:spLocks noGrp="1"/>
          </p:cNvSpPr>
          <p:nvPr>
            <p:ph idx="13"/>
          </p:nvPr>
        </p:nvSpPr>
        <p:spPr>
          <a:xfrm>
            <a:off x="6291040" y="1125539"/>
            <a:ext cx="5005388" cy="4967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umsplatzhalter 7"/>
          <p:cNvSpPr>
            <a:spLocks noGrp="1"/>
          </p:cNvSpPr>
          <p:nvPr>
            <p:ph type="dt" sz="half" idx="14"/>
          </p:nvPr>
        </p:nvSpPr>
        <p:spPr/>
        <p:txBody>
          <a:bodyPr/>
          <a:lstStyle/>
          <a:p>
            <a:fld id="{80048318-0D93-4B7D-BEAD-2285968D9E9D}" type="datetime1">
              <a:rPr lang="en-US" smtClean="0"/>
              <a:t>5/31/2018</a:t>
            </a:fld>
            <a:endParaRPr lang="en-US" dirty="0"/>
          </a:p>
        </p:txBody>
      </p:sp>
      <p:sp>
        <p:nvSpPr>
          <p:cNvPr id="9" name="Fußzeilenplatzhalter 8"/>
          <p:cNvSpPr>
            <a:spLocks noGrp="1"/>
          </p:cNvSpPr>
          <p:nvPr>
            <p:ph type="ftr" sz="quarter" idx="15"/>
          </p:nvPr>
        </p:nvSpPr>
        <p:spPr/>
        <p:txBody>
          <a:bodyPr/>
          <a:lstStyle/>
          <a:p>
            <a:r>
              <a:rPr lang="en-US" dirty="0"/>
              <a:t>Title of the presentation, Author</a:t>
            </a:r>
          </a:p>
        </p:txBody>
      </p:sp>
      <p:sp>
        <p:nvSpPr>
          <p:cNvPr id="10" name="Foliennummernplatzhalter 9"/>
          <p:cNvSpPr>
            <a:spLocks noGrp="1"/>
          </p:cNvSpPr>
          <p:nvPr>
            <p:ph type="sldNum" sz="quarter" idx="16"/>
          </p:nvPr>
        </p:nvSpPr>
        <p:spPr/>
        <p:txBody>
          <a:bodyPr/>
          <a:lstStyle/>
          <a:p>
            <a:r>
              <a:rPr lang="en-US" dirty="0"/>
              <a:t>Page </a:t>
            </a:r>
            <a:fld id="{9D46F3A4-F478-9440-BC8E-B732027F4C86}" type="slidenum">
              <a:rPr lang="en-US" smtClean="0"/>
              <a:pPr/>
              <a:t>‹#›</a:t>
            </a:fld>
            <a:endParaRPr lang="en-US" dirty="0"/>
          </a:p>
        </p:txBody>
      </p:sp>
    </p:spTree>
    <p:extLst>
      <p:ext uri="{BB962C8B-B14F-4D97-AF65-F5344CB8AC3E}">
        <p14:creationId xmlns:p14="http://schemas.microsoft.com/office/powerpoint/2010/main" val="341425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24A08-2BD4-4213-B98D-5AF9C2EB16F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4D652C8-3AB1-43A5-8DBA-58B5EDFF75C3}"/>
              </a:ext>
            </a:extLst>
          </p:cNvPr>
          <p:cNvSpPr>
            <a:spLocks noGrp="1"/>
          </p:cNvSpPr>
          <p:nvPr>
            <p:ph type="dt" sz="half" idx="10"/>
          </p:nvPr>
        </p:nvSpPr>
        <p:spPr/>
        <p:txBody>
          <a:bodyPr/>
          <a:lstStyle/>
          <a:p>
            <a:fld id="{24FC34A0-26AB-4264-9A71-1C5A1002E2F9}" type="datetime1">
              <a:rPr lang="en-US" smtClean="0"/>
              <a:t>5/31/2018</a:t>
            </a:fld>
            <a:endParaRPr lang="en-US" dirty="0"/>
          </a:p>
        </p:txBody>
      </p:sp>
      <p:sp>
        <p:nvSpPr>
          <p:cNvPr id="4" name="Footer Placeholder 3">
            <a:extLst>
              <a:ext uri="{FF2B5EF4-FFF2-40B4-BE49-F238E27FC236}">
                <a16:creationId xmlns:a16="http://schemas.microsoft.com/office/drawing/2014/main" id="{86CC3D2D-677A-4FC2-AA4C-38F1A36CD79C}"/>
              </a:ext>
            </a:extLst>
          </p:cNvPr>
          <p:cNvSpPr>
            <a:spLocks noGrp="1"/>
          </p:cNvSpPr>
          <p:nvPr>
            <p:ph type="ftr" sz="quarter" idx="11"/>
          </p:nvPr>
        </p:nvSpPr>
        <p:spPr/>
        <p:txBody>
          <a:bodyPr/>
          <a:lstStyle/>
          <a:p>
            <a:r>
              <a:rPr lang="en-US" dirty="0"/>
              <a:t>Predicting Dengue, Maximilian Tornow</a:t>
            </a:r>
          </a:p>
        </p:txBody>
      </p:sp>
      <p:sp>
        <p:nvSpPr>
          <p:cNvPr id="5" name="Slide Number Placeholder 4">
            <a:extLst>
              <a:ext uri="{FF2B5EF4-FFF2-40B4-BE49-F238E27FC236}">
                <a16:creationId xmlns:a16="http://schemas.microsoft.com/office/drawing/2014/main" id="{C2B67BFE-337F-4DD2-B425-31DE59AF0A76}"/>
              </a:ext>
            </a:extLst>
          </p:cNvPr>
          <p:cNvSpPr>
            <a:spLocks noGrp="1"/>
          </p:cNvSpPr>
          <p:nvPr>
            <p:ph type="sldNum" sz="quarter" idx="12"/>
          </p:nvPr>
        </p:nvSpPr>
        <p:spPr/>
        <p:txBody>
          <a:bodyPr/>
          <a:lstStyle/>
          <a:p>
            <a:r>
              <a:rPr lang="en-US" dirty="0"/>
              <a:t>Page </a:t>
            </a:r>
            <a:fld id="{9D46F3A4-F478-9440-BC8E-B732027F4C86}" type="slidenum">
              <a:rPr lang="en-US" smtClean="0"/>
              <a:pPr/>
              <a:t>‹#›</a:t>
            </a:fld>
            <a:endParaRPr lang="en-US" dirty="0"/>
          </a:p>
        </p:txBody>
      </p:sp>
      <p:sp>
        <p:nvSpPr>
          <p:cNvPr id="11" name="Picture Placeholder 10">
            <a:extLst>
              <a:ext uri="{FF2B5EF4-FFF2-40B4-BE49-F238E27FC236}">
                <a16:creationId xmlns:a16="http://schemas.microsoft.com/office/drawing/2014/main" id="{4BAF103F-F0D5-4016-B83F-37108BC26F3C}"/>
              </a:ext>
            </a:extLst>
          </p:cNvPr>
          <p:cNvSpPr>
            <a:spLocks noGrp="1"/>
          </p:cNvSpPr>
          <p:nvPr>
            <p:ph type="pic" sz="quarter" idx="13"/>
          </p:nvPr>
        </p:nvSpPr>
        <p:spPr>
          <a:xfrm>
            <a:off x="1775520" y="840758"/>
            <a:ext cx="2520280" cy="1800200"/>
          </a:xfrm>
        </p:spPr>
        <p:txBody>
          <a:bodyPr/>
          <a:lstStyle/>
          <a:p>
            <a:endParaRPr lang="en-GB" dirty="0"/>
          </a:p>
        </p:txBody>
      </p:sp>
      <p:sp>
        <p:nvSpPr>
          <p:cNvPr id="12" name="Picture Placeholder 10">
            <a:extLst>
              <a:ext uri="{FF2B5EF4-FFF2-40B4-BE49-F238E27FC236}">
                <a16:creationId xmlns:a16="http://schemas.microsoft.com/office/drawing/2014/main" id="{90C7AC84-3F7A-4033-85F1-079E9A7E07FB}"/>
              </a:ext>
            </a:extLst>
          </p:cNvPr>
          <p:cNvSpPr>
            <a:spLocks noGrp="1"/>
          </p:cNvSpPr>
          <p:nvPr>
            <p:ph type="pic" sz="quarter" idx="14"/>
          </p:nvPr>
        </p:nvSpPr>
        <p:spPr>
          <a:xfrm>
            <a:off x="4475575" y="840758"/>
            <a:ext cx="2520280" cy="1800200"/>
          </a:xfrm>
        </p:spPr>
        <p:txBody>
          <a:bodyPr/>
          <a:lstStyle/>
          <a:p>
            <a:endParaRPr lang="en-GB" dirty="0"/>
          </a:p>
        </p:txBody>
      </p:sp>
      <p:sp>
        <p:nvSpPr>
          <p:cNvPr id="13" name="Picture Placeholder 10">
            <a:extLst>
              <a:ext uri="{FF2B5EF4-FFF2-40B4-BE49-F238E27FC236}">
                <a16:creationId xmlns:a16="http://schemas.microsoft.com/office/drawing/2014/main" id="{90D7E979-669B-4DB7-9553-0E113F132245}"/>
              </a:ext>
            </a:extLst>
          </p:cNvPr>
          <p:cNvSpPr>
            <a:spLocks noGrp="1"/>
          </p:cNvSpPr>
          <p:nvPr>
            <p:ph type="pic" sz="quarter" idx="15"/>
          </p:nvPr>
        </p:nvSpPr>
        <p:spPr>
          <a:xfrm>
            <a:off x="7176120" y="840758"/>
            <a:ext cx="2520280" cy="1800200"/>
          </a:xfrm>
        </p:spPr>
        <p:txBody>
          <a:bodyPr/>
          <a:lstStyle/>
          <a:p>
            <a:endParaRPr lang="en-GB" dirty="0"/>
          </a:p>
        </p:txBody>
      </p:sp>
      <p:sp>
        <p:nvSpPr>
          <p:cNvPr id="14" name="Picture Placeholder 10">
            <a:extLst>
              <a:ext uri="{FF2B5EF4-FFF2-40B4-BE49-F238E27FC236}">
                <a16:creationId xmlns:a16="http://schemas.microsoft.com/office/drawing/2014/main" id="{D0B101C5-DB5B-4B68-BDCB-D9495D366EB4}"/>
              </a:ext>
            </a:extLst>
          </p:cNvPr>
          <p:cNvSpPr>
            <a:spLocks noGrp="1"/>
          </p:cNvSpPr>
          <p:nvPr>
            <p:ph type="pic" sz="quarter" idx="16"/>
          </p:nvPr>
        </p:nvSpPr>
        <p:spPr>
          <a:xfrm>
            <a:off x="1775520" y="2710087"/>
            <a:ext cx="2520280" cy="1800200"/>
          </a:xfrm>
        </p:spPr>
        <p:txBody>
          <a:bodyPr/>
          <a:lstStyle/>
          <a:p>
            <a:endParaRPr lang="en-GB" dirty="0"/>
          </a:p>
        </p:txBody>
      </p:sp>
      <p:sp>
        <p:nvSpPr>
          <p:cNvPr id="15" name="Picture Placeholder 10">
            <a:extLst>
              <a:ext uri="{FF2B5EF4-FFF2-40B4-BE49-F238E27FC236}">
                <a16:creationId xmlns:a16="http://schemas.microsoft.com/office/drawing/2014/main" id="{6C96E5F2-7D50-45B6-B882-4B36D30057CF}"/>
              </a:ext>
            </a:extLst>
          </p:cNvPr>
          <p:cNvSpPr>
            <a:spLocks noGrp="1"/>
          </p:cNvSpPr>
          <p:nvPr>
            <p:ph type="pic" sz="quarter" idx="17"/>
          </p:nvPr>
        </p:nvSpPr>
        <p:spPr>
          <a:xfrm>
            <a:off x="4475575" y="2710087"/>
            <a:ext cx="2520280" cy="1800200"/>
          </a:xfrm>
        </p:spPr>
        <p:txBody>
          <a:bodyPr/>
          <a:lstStyle/>
          <a:p>
            <a:endParaRPr lang="en-GB" dirty="0"/>
          </a:p>
        </p:txBody>
      </p:sp>
      <p:sp>
        <p:nvSpPr>
          <p:cNvPr id="16" name="Picture Placeholder 10">
            <a:extLst>
              <a:ext uri="{FF2B5EF4-FFF2-40B4-BE49-F238E27FC236}">
                <a16:creationId xmlns:a16="http://schemas.microsoft.com/office/drawing/2014/main" id="{540C5E37-4C3E-468E-A56C-DBBD707625C5}"/>
              </a:ext>
            </a:extLst>
          </p:cNvPr>
          <p:cNvSpPr>
            <a:spLocks noGrp="1"/>
          </p:cNvSpPr>
          <p:nvPr>
            <p:ph type="pic" sz="quarter" idx="18"/>
          </p:nvPr>
        </p:nvSpPr>
        <p:spPr>
          <a:xfrm>
            <a:off x="7176120" y="2710087"/>
            <a:ext cx="2520280" cy="1800200"/>
          </a:xfrm>
        </p:spPr>
        <p:txBody>
          <a:bodyPr/>
          <a:lstStyle/>
          <a:p>
            <a:endParaRPr lang="en-GB" dirty="0"/>
          </a:p>
        </p:txBody>
      </p:sp>
      <p:sp>
        <p:nvSpPr>
          <p:cNvPr id="17" name="Picture Placeholder 10">
            <a:extLst>
              <a:ext uri="{FF2B5EF4-FFF2-40B4-BE49-F238E27FC236}">
                <a16:creationId xmlns:a16="http://schemas.microsoft.com/office/drawing/2014/main" id="{BBEA5CD5-BF2C-4E8B-9CDE-BAED5669F027}"/>
              </a:ext>
            </a:extLst>
          </p:cNvPr>
          <p:cNvSpPr>
            <a:spLocks noGrp="1"/>
          </p:cNvSpPr>
          <p:nvPr>
            <p:ph type="pic" sz="quarter" idx="19"/>
          </p:nvPr>
        </p:nvSpPr>
        <p:spPr>
          <a:xfrm>
            <a:off x="1775520" y="4581128"/>
            <a:ext cx="2520280" cy="1800200"/>
          </a:xfrm>
        </p:spPr>
        <p:txBody>
          <a:bodyPr/>
          <a:lstStyle/>
          <a:p>
            <a:endParaRPr lang="en-GB" dirty="0"/>
          </a:p>
        </p:txBody>
      </p:sp>
      <p:sp>
        <p:nvSpPr>
          <p:cNvPr id="18" name="Picture Placeholder 10">
            <a:extLst>
              <a:ext uri="{FF2B5EF4-FFF2-40B4-BE49-F238E27FC236}">
                <a16:creationId xmlns:a16="http://schemas.microsoft.com/office/drawing/2014/main" id="{36FBE278-BFD3-4848-AA42-52E0F6CF9E5D}"/>
              </a:ext>
            </a:extLst>
          </p:cNvPr>
          <p:cNvSpPr>
            <a:spLocks noGrp="1"/>
          </p:cNvSpPr>
          <p:nvPr>
            <p:ph type="pic" sz="quarter" idx="20"/>
          </p:nvPr>
        </p:nvSpPr>
        <p:spPr>
          <a:xfrm>
            <a:off x="4475575" y="4581128"/>
            <a:ext cx="2520280" cy="1800200"/>
          </a:xfrm>
        </p:spPr>
        <p:txBody>
          <a:bodyPr/>
          <a:lstStyle/>
          <a:p>
            <a:endParaRPr lang="en-GB" dirty="0"/>
          </a:p>
        </p:txBody>
      </p:sp>
      <p:sp>
        <p:nvSpPr>
          <p:cNvPr id="19" name="Picture Placeholder 10">
            <a:extLst>
              <a:ext uri="{FF2B5EF4-FFF2-40B4-BE49-F238E27FC236}">
                <a16:creationId xmlns:a16="http://schemas.microsoft.com/office/drawing/2014/main" id="{2CBDDC62-4798-40E9-9F52-7AFAA816214C}"/>
              </a:ext>
            </a:extLst>
          </p:cNvPr>
          <p:cNvSpPr>
            <a:spLocks noGrp="1"/>
          </p:cNvSpPr>
          <p:nvPr>
            <p:ph type="pic" sz="quarter" idx="21"/>
          </p:nvPr>
        </p:nvSpPr>
        <p:spPr>
          <a:xfrm>
            <a:off x="7176120" y="4581128"/>
            <a:ext cx="2520280" cy="1800200"/>
          </a:xfrm>
        </p:spPr>
        <p:txBody>
          <a:bodyPr/>
          <a:lstStyle/>
          <a:p>
            <a:endParaRPr lang="en-GB" dirty="0"/>
          </a:p>
        </p:txBody>
      </p:sp>
    </p:spTree>
    <p:extLst>
      <p:ext uri="{BB962C8B-B14F-4D97-AF65-F5344CB8AC3E}">
        <p14:creationId xmlns:p14="http://schemas.microsoft.com/office/powerpoint/2010/main" val="1974423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en-US" dirty="0"/>
          </a:p>
        </p:txBody>
      </p:sp>
      <p:sp>
        <p:nvSpPr>
          <p:cNvPr id="6" name="Datumsplatzhalter 5"/>
          <p:cNvSpPr>
            <a:spLocks noGrp="1"/>
          </p:cNvSpPr>
          <p:nvPr>
            <p:ph type="dt" sz="half" idx="10"/>
          </p:nvPr>
        </p:nvSpPr>
        <p:spPr/>
        <p:txBody>
          <a:bodyPr/>
          <a:lstStyle/>
          <a:p>
            <a:fld id="{AB520221-61C8-4093-BD7A-3EA9FD28AE94}" type="datetime1">
              <a:rPr lang="en-US" smtClean="0"/>
              <a:t>5/31/2018</a:t>
            </a:fld>
            <a:endParaRPr lang="en-US" dirty="0"/>
          </a:p>
        </p:txBody>
      </p:sp>
      <p:sp>
        <p:nvSpPr>
          <p:cNvPr id="7" name="Fußzeilenplatzhalter 6"/>
          <p:cNvSpPr>
            <a:spLocks noGrp="1"/>
          </p:cNvSpPr>
          <p:nvPr>
            <p:ph type="ftr" sz="quarter" idx="11"/>
          </p:nvPr>
        </p:nvSpPr>
        <p:spPr/>
        <p:txBody>
          <a:bodyPr/>
          <a:lstStyle/>
          <a:p>
            <a:r>
              <a:rPr lang="en-US" dirty="0"/>
              <a:t>Title of the presentation, Author</a:t>
            </a:r>
          </a:p>
        </p:txBody>
      </p:sp>
      <p:sp>
        <p:nvSpPr>
          <p:cNvPr id="8" name="Foliennummernplatzhalter 7"/>
          <p:cNvSpPr>
            <a:spLocks noGrp="1"/>
          </p:cNvSpPr>
          <p:nvPr>
            <p:ph type="sldNum" sz="quarter" idx="12"/>
          </p:nvPr>
        </p:nvSpPr>
        <p:spPr/>
        <p:txBody>
          <a:bodyPr/>
          <a:lstStyle/>
          <a:p>
            <a:r>
              <a:rPr lang="en-US" dirty="0"/>
              <a:t>Page </a:t>
            </a:r>
            <a:fld id="{9D46F3A4-F478-9440-BC8E-B732027F4C86}" type="slidenum">
              <a:rPr lang="en-US" smtClean="0"/>
              <a:pPr/>
              <a:t>‹#›</a:t>
            </a:fld>
            <a:endParaRPr lang="en-US" dirty="0"/>
          </a:p>
        </p:txBody>
      </p:sp>
    </p:spTree>
    <p:extLst>
      <p:ext uri="{BB962C8B-B14F-4D97-AF65-F5344CB8AC3E}">
        <p14:creationId xmlns:p14="http://schemas.microsoft.com/office/powerpoint/2010/main" val="698641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ild">
    <p:spTree>
      <p:nvGrpSpPr>
        <p:cNvPr id="1" name=""/>
        <p:cNvGrpSpPr/>
        <p:nvPr/>
      </p:nvGrpSpPr>
      <p:grpSpPr>
        <a:xfrm>
          <a:off x="0" y="0"/>
          <a:ext cx="0" cy="0"/>
          <a:chOff x="0" y="0"/>
          <a:chExt cx="0" cy="0"/>
        </a:xfrm>
      </p:grpSpPr>
      <p:sp>
        <p:nvSpPr>
          <p:cNvPr id="8" name="Bildplatzhalter 7"/>
          <p:cNvSpPr>
            <a:spLocks noGrp="1"/>
          </p:cNvSpPr>
          <p:nvPr>
            <p:ph type="pic" sz="quarter" idx="10"/>
          </p:nvPr>
        </p:nvSpPr>
        <p:spPr>
          <a:xfrm>
            <a:off x="192089" y="188912"/>
            <a:ext cx="11807824" cy="6480175"/>
          </a:xfrm>
        </p:spPr>
        <p:txBody>
          <a:bodyPr/>
          <a:lstStyle/>
          <a:p>
            <a:r>
              <a:rPr lang="en-US" dirty="0"/>
              <a:t>Click icon to add picture</a:t>
            </a:r>
          </a:p>
        </p:txBody>
      </p:sp>
    </p:spTree>
    <p:extLst>
      <p:ext uri="{BB962C8B-B14F-4D97-AF65-F5344CB8AC3E}">
        <p14:creationId xmlns:p14="http://schemas.microsoft.com/office/powerpoint/2010/main" val="2131282136"/>
      </p:ext>
    </p:extLst>
  </p:cSld>
  <p:clrMapOvr>
    <a:masterClrMapping/>
  </p:clrMapOvr>
  <p:extLst mod="1">
    <p:ext uri="{DCECCB84-F9BA-43D5-87BE-67443E8EF086}">
      <p15:sldGuideLst xmlns:p15="http://schemas.microsoft.com/office/powerpoint/2012/main">
        <p15:guide id="1" pos="121" userDrawn="1">
          <p15:clr>
            <a:srgbClr val="9FCC3B"/>
          </p15:clr>
        </p15:guide>
        <p15:guide id="2" pos="7559" userDrawn="1">
          <p15:clr>
            <a:srgbClr val="9FCC3B"/>
          </p15:clr>
        </p15:guide>
        <p15:guide id="3" orient="horz" pos="119" userDrawn="1">
          <p15:clr>
            <a:srgbClr val="9FCC3B"/>
          </p15:clr>
        </p15:guide>
        <p15:guide id="4" orient="horz" pos="4201" userDrawn="1">
          <p15:clr>
            <a:srgbClr val="9FCC3B"/>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5" name="Datumsplatzhalter 4"/>
          <p:cNvSpPr>
            <a:spLocks noGrp="1"/>
          </p:cNvSpPr>
          <p:nvPr>
            <p:ph type="dt" sz="half" idx="10"/>
          </p:nvPr>
        </p:nvSpPr>
        <p:spPr/>
        <p:txBody>
          <a:bodyPr/>
          <a:lstStyle/>
          <a:p>
            <a:fld id="{BED7B638-A195-4A9E-B3F9-C0129040D311}" type="datetime1">
              <a:rPr lang="en-US" smtClean="0"/>
              <a:t>5/31/2018</a:t>
            </a:fld>
            <a:endParaRPr lang="en-US" dirty="0"/>
          </a:p>
        </p:txBody>
      </p:sp>
      <p:sp>
        <p:nvSpPr>
          <p:cNvPr id="6" name="Fußzeilenplatzhalter 5"/>
          <p:cNvSpPr>
            <a:spLocks noGrp="1"/>
          </p:cNvSpPr>
          <p:nvPr>
            <p:ph type="ftr" sz="quarter" idx="11"/>
          </p:nvPr>
        </p:nvSpPr>
        <p:spPr/>
        <p:txBody>
          <a:bodyPr/>
          <a:lstStyle/>
          <a:p>
            <a:r>
              <a:rPr lang="en-US" dirty="0"/>
              <a:t>Title of the presentation, Author</a:t>
            </a:r>
          </a:p>
        </p:txBody>
      </p:sp>
      <p:sp>
        <p:nvSpPr>
          <p:cNvPr id="7" name="Foliennummernplatzhalter 6"/>
          <p:cNvSpPr>
            <a:spLocks noGrp="1"/>
          </p:cNvSpPr>
          <p:nvPr>
            <p:ph type="sldNum" sz="quarter" idx="12"/>
          </p:nvPr>
        </p:nvSpPr>
        <p:spPr/>
        <p:txBody>
          <a:bodyPr/>
          <a:lstStyle/>
          <a:p>
            <a:r>
              <a:rPr lang="en-US" dirty="0"/>
              <a:t>Page </a:t>
            </a:r>
            <a:fld id="{9D46F3A4-F478-9440-BC8E-B732027F4C86}" type="slidenum">
              <a:rPr lang="en-US" smtClean="0"/>
              <a:pPr/>
              <a:t>‹#›</a:t>
            </a:fld>
            <a:endParaRPr lang="en-US" dirty="0"/>
          </a:p>
        </p:txBody>
      </p:sp>
    </p:spTree>
    <p:extLst>
      <p:ext uri="{BB962C8B-B14F-4D97-AF65-F5344CB8AC3E}">
        <p14:creationId xmlns:p14="http://schemas.microsoft.com/office/powerpoint/2010/main" val="1181129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1225" y="188913"/>
            <a:ext cx="10369550" cy="6117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36000" rIns="0" bIns="0" numCol="1" anchor="t" anchorCtr="0" compatLnSpc="1">
            <a:prstTxWarp prst="textNoShape">
              <a:avLst/>
            </a:prstTxWarp>
          </a:bodyPr>
          <a:lstStyle/>
          <a:p>
            <a:pPr lvl="0"/>
            <a:r>
              <a:rPr lang="en-US" dirty="0" err="1"/>
              <a:t>Mastertitelformat</a:t>
            </a:r>
            <a:r>
              <a:rPr lang="en-US" dirty="0"/>
              <a:t> </a:t>
            </a:r>
            <a:r>
              <a:rPr lang="en-US" dirty="0" err="1"/>
              <a:t>bearbeiten</a:t>
            </a:r>
            <a:endParaRPr lang="en-US" dirty="0"/>
          </a:p>
        </p:txBody>
      </p:sp>
      <p:sp>
        <p:nvSpPr>
          <p:cNvPr id="1027" name="Rectangle 3"/>
          <p:cNvSpPr>
            <a:spLocks noGrp="1" noChangeArrowheads="1"/>
          </p:cNvSpPr>
          <p:nvPr>
            <p:ph type="body" idx="1"/>
          </p:nvPr>
        </p:nvSpPr>
        <p:spPr bwMode="auto">
          <a:xfrm>
            <a:off x="911225" y="1125539"/>
            <a:ext cx="10369550" cy="4967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err="1"/>
              <a:t>Mastertextformat</a:t>
            </a:r>
            <a:r>
              <a:rPr lang="en-US" dirty="0"/>
              <a:t> </a:t>
            </a:r>
            <a:r>
              <a:rPr lang="en-US" dirty="0" err="1"/>
              <a:t>bearbeiten</a:t>
            </a:r>
            <a:endParaRPr lang="en-US" dirty="0"/>
          </a:p>
          <a:p>
            <a:pPr lvl="1"/>
            <a:r>
              <a:rPr lang="en-US" dirty="0" err="1"/>
              <a:t>Zweite</a:t>
            </a:r>
            <a:r>
              <a:rPr lang="en-US" dirty="0"/>
              <a:t> </a:t>
            </a:r>
            <a:r>
              <a:rPr lang="en-US" dirty="0" err="1"/>
              <a:t>Ebene</a:t>
            </a:r>
            <a:endParaRPr lang="en-US" dirty="0"/>
          </a:p>
          <a:p>
            <a:pPr lvl="2"/>
            <a:r>
              <a:rPr lang="en-US" dirty="0" err="1"/>
              <a:t>Dritte</a:t>
            </a:r>
            <a:r>
              <a:rPr lang="en-US" dirty="0"/>
              <a:t> </a:t>
            </a:r>
            <a:r>
              <a:rPr lang="en-US" dirty="0" err="1"/>
              <a:t>Ebene</a:t>
            </a:r>
            <a:endParaRPr lang="en-US" dirty="0"/>
          </a:p>
          <a:p>
            <a:pPr lvl="3"/>
            <a:r>
              <a:rPr lang="en-US" dirty="0" err="1"/>
              <a:t>Vierte</a:t>
            </a:r>
            <a:r>
              <a:rPr lang="en-US" dirty="0"/>
              <a:t> </a:t>
            </a:r>
            <a:r>
              <a:rPr lang="en-US" dirty="0" err="1"/>
              <a:t>Ebene</a:t>
            </a:r>
            <a:endParaRPr lang="en-US" dirty="0"/>
          </a:p>
          <a:p>
            <a:pPr lvl="4"/>
            <a:r>
              <a:rPr lang="en-US" dirty="0" err="1"/>
              <a:t>Fünfte</a:t>
            </a:r>
            <a:r>
              <a:rPr lang="en-US" dirty="0"/>
              <a:t> </a:t>
            </a:r>
            <a:r>
              <a:rPr lang="en-US" dirty="0" err="1"/>
              <a:t>Ebene</a:t>
            </a:r>
            <a:endParaRPr lang="en-US" dirty="0"/>
          </a:p>
        </p:txBody>
      </p:sp>
      <p:sp>
        <p:nvSpPr>
          <p:cNvPr id="1028" name="Rectangle 4"/>
          <p:cNvSpPr>
            <a:spLocks noGrp="1" noChangeArrowheads="1"/>
          </p:cNvSpPr>
          <p:nvPr>
            <p:ph type="dt" sz="half" idx="2"/>
          </p:nvPr>
        </p:nvSpPr>
        <p:spPr bwMode="auto">
          <a:xfrm>
            <a:off x="911225" y="6524625"/>
            <a:ext cx="1246716"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fld id="{24FC34A0-26AB-4264-9A71-1C5A1002E2F9}" type="datetime1">
              <a:rPr lang="en-US" smtClean="0"/>
              <a:t>5/31/2018</a:t>
            </a:fld>
            <a:endParaRPr lang="en-US" dirty="0"/>
          </a:p>
        </p:txBody>
      </p:sp>
      <p:sp>
        <p:nvSpPr>
          <p:cNvPr id="1029" name="Rectangle 5"/>
          <p:cNvSpPr>
            <a:spLocks noGrp="1" noChangeArrowheads="1"/>
          </p:cNvSpPr>
          <p:nvPr>
            <p:ph type="ftr" sz="quarter" idx="3"/>
          </p:nvPr>
        </p:nvSpPr>
        <p:spPr bwMode="auto">
          <a:xfrm>
            <a:off x="2255308" y="6524625"/>
            <a:ext cx="7008284"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defRPr sz="1000"/>
            </a:lvl1pPr>
          </a:lstStyle>
          <a:p>
            <a:r>
              <a:rPr lang="en-US" dirty="0"/>
              <a:t>Predicting Dengue, Maximilian Tornow</a:t>
            </a:r>
          </a:p>
        </p:txBody>
      </p:sp>
      <p:sp>
        <p:nvSpPr>
          <p:cNvPr id="1030" name="Rectangle 6"/>
          <p:cNvSpPr>
            <a:spLocks noGrp="1" noChangeArrowheads="1"/>
          </p:cNvSpPr>
          <p:nvPr>
            <p:ph type="sldNum" sz="quarter" idx="4"/>
          </p:nvPr>
        </p:nvSpPr>
        <p:spPr bwMode="auto">
          <a:xfrm>
            <a:off x="10452484" y="6524625"/>
            <a:ext cx="828291"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algn="r">
              <a:defRPr sz="1000"/>
            </a:lvl1pPr>
          </a:lstStyle>
          <a:p>
            <a:r>
              <a:rPr lang="en-US" dirty="0"/>
              <a:t>Page </a:t>
            </a:r>
            <a:fld id="{9D46F3A4-F478-9440-BC8E-B732027F4C86}"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57" r:id="rId4"/>
    <p:sldLayoutId id="2147483659" r:id="rId5"/>
    <p:sldLayoutId id="2147483654" r:id="rId6"/>
    <p:sldLayoutId id="2147483658" r:id="rId7"/>
    <p:sldLayoutId id="2147483655" r:id="rId8"/>
  </p:sldLayoutIdLst>
  <p:hf hdr="0"/>
  <p:txStyles>
    <p:titleStyle>
      <a:lvl1pPr algn="l" rtl="0" eaLnBrk="1" fontAlgn="base" hangingPunct="1">
        <a:spcBef>
          <a:spcPct val="0"/>
        </a:spcBef>
        <a:spcAft>
          <a:spcPct val="0"/>
        </a:spcAft>
        <a:defRPr sz="2400" b="1">
          <a:solidFill>
            <a:srgbClr val="0028A5"/>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2400" b="1">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2400" b="1">
          <a:solidFill>
            <a:schemeClr val="tx2"/>
          </a:solidFill>
          <a:latin typeface="Arial" charset="0"/>
          <a:ea typeface="ＭＳ Ｐゴシック" charset="0"/>
          <a:cs typeface="Arial" charset="0"/>
        </a:defRPr>
      </a:lvl6pPr>
      <a:lvl7pPr marL="914400" algn="l" rtl="0" eaLnBrk="1" fontAlgn="base" hangingPunct="1">
        <a:spcBef>
          <a:spcPct val="0"/>
        </a:spcBef>
        <a:spcAft>
          <a:spcPct val="0"/>
        </a:spcAft>
        <a:defRPr sz="2400" b="1">
          <a:solidFill>
            <a:schemeClr val="tx2"/>
          </a:solidFill>
          <a:latin typeface="Arial" charset="0"/>
          <a:ea typeface="ＭＳ Ｐゴシック" charset="0"/>
          <a:cs typeface="Arial" charset="0"/>
        </a:defRPr>
      </a:lvl7pPr>
      <a:lvl8pPr marL="1371600" algn="l" rtl="0" eaLnBrk="1" fontAlgn="base" hangingPunct="1">
        <a:spcBef>
          <a:spcPct val="0"/>
        </a:spcBef>
        <a:spcAft>
          <a:spcPct val="0"/>
        </a:spcAft>
        <a:defRPr sz="2400" b="1">
          <a:solidFill>
            <a:schemeClr val="tx2"/>
          </a:solidFill>
          <a:latin typeface="Arial" charset="0"/>
          <a:ea typeface="ＭＳ Ｐゴシック" charset="0"/>
          <a:cs typeface="Arial" charset="0"/>
        </a:defRPr>
      </a:lvl8pPr>
      <a:lvl9pPr marL="1828800" algn="l" rtl="0" eaLnBrk="1" fontAlgn="base" hangingPunct="1">
        <a:spcBef>
          <a:spcPct val="0"/>
        </a:spcBef>
        <a:spcAft>
          <a:spcPct val="0"/>
        </a:spcAft>
        <a:defRPr sz="2400" b="1">
          <a:solidFill>
            <a:schemeClr val="tx2"/>
          </a:solidFill>
          <a:latin typeface="Arial" charset="0"/>
          <a:ea typeface="ＭＳ Ｐゴシック" charset="0"/>
          <a:cs typeface="Arial" charset="0"/>
        </a:defRPr>
      </a:lvl9pPr>
    </p:titleStyle>
    <p:bodyStyle>
      <a:lvl1pPr marL="342000" indent="-342000" algn="l" rtl="0" eaLnBrk="1" fontAlgn="base" hangingPunct="1">
        <a:spcBef>
          <a:spcPct val="40000"/>
        </a:spcBef>
        <a:spcAft>
          <a:spcPct val="0"/>
        </a:spcAft>
        <a:buFont typeface="Arial" panose="020B0604020202020204" pitchFamily="34" charset="0"/>
        <a:buChar char="–"/>
        <a:defRPr sz="1700">
          <a:solidFill>
            <a:schemeClr val="tx1"/>
          </a:solidFill>
          <a:latin typeface="+mn-lt"/>
          <a:ea typeface="+mn-ea"/>
          <a:cs typeface="+mn-cs"/>
        </a:defRPr>
      </a:lvl1pPr>
      <a:lvl2pPr marL="684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2pPr>
      <a:lvl3pPr marL="1026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3pPr>
      <a:lvl4pPr marL="1368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4pPr>
      <a:lvl5pPr marL="1710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74" userDrawn="1">
          <p15:clr>
            <a:srgbClr val="F26B43"/>
          </p15:clr>
        </p15:guide>
        <p15:guide id="2" pos="7106" userDrawn="1">
          <p15:clr>
            <a:srgbClr val="F26B43"/>
          </p15:clr>
        </p15:guide>
        <p15:guide id="4" orient="horz" pos="119" userDrawn="1">
          <p15:clr>
            <a:srgbClr val="F26B43"/>
          </p15:clr>
        </p15:guide>
        <p15:guide id="5" orient="horz" pos="4110" userDrawn="1">
          <p15:clr>
            <a:srgbClr val="F26B43"/>
          </p15:clr>
        </p15:guide>
        <p15:guide id="6" pos="3840" userDrawn="1">
          <p15:clr>
            <a:srgbClr val="F26B43"/>
          </p15:clr>
        </p15:guide>
        <p15:guide id="7" pos="3953" userDrawn="1">
          <p15:clr>
            <a:srgbClr val="5ACBF0"/>
          </p15:clr>
        </p15:guide>
        <p15:guide id="8" pos="3727" userDrawn="1">
          <p15:clr>
            <a:srgbClr val="5ACBF0"/>
          </p15:clr>
        </p15:guide>
        <p15:guide id="9" pos="2615" userDrawn="1">
          <p15:clr>
            <a:srgbClr val="5ACBF0"/>
          </p15:clr>
        </p15:guide>
        <p15:guide id="10" pos="2819" userDrawn="1">
          <p15:clr>
            <a:srgbClr val="5ACBF0"/>
          </p15:clr>
        </p15:guide>
        <p15:guide id="11" pos="4861" userDrawn="1">
          <p15:clr>
            <a:srgbClr val="5ACBF0"/>
          </p15:clr>
        </p15:guide>
        <p15:guide id="12" pos="5065" userDrawn="1">
          <p15:clr>
            <a:srgbClr val="5ACBF0"/>
          </p15:clr>
        </p15:guide>
        <p15:guide id="13" orient="horz" pos="709" userDrawn="1">
          <p15:clr>
            <a:srgbClr val="F26B43"/>
          </p15:clr>
        </p15:guide>
        <p15:guide id="14" orient="horz" pos="383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hemeOverride" Target="../theme/themeOverride1.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slide" Target="slide35.xml"/><Relationship Id="rId3" Type="http://schemas.openxmlformats.org/officeDocument/2006/relationships/slide" Target="slide8.xml"/><Relationship Id="rId7" Type="http://schemas.openxmlformats.org/officeDocument/2006/relationships/slide" Target="slide22.xml"/><Relationship Id="rId12" Type="http://schemas.openxmlformats.org/officeDocument/2006/relationships/slide" Target="slide31.xml"/><Relationship Id="rId2" Type="http://schemas.openxmlformats.org/officeDocument/2006/relationships/slide" Target="slide3.xml"/><Relationship Id="rId1" Type="http://schemas.openxmlformats.org/officeDocument/2006/relationships/slideLayout" Target="../slideLayouts/slideLayout3.xml"/><Relationship Id="rId6" Type="http://schemas.openxmlformats.org/officeDocument/2006/relationships/slide" Target="slide20.xml"/><Relationship Id="rId11" Type="http://schemas.openxmlformats.org/officeDocument/2006/relationships/slide" Target="slide30.xml"/><Relationship Id="rId5" Type="http://schemas.openxmlformats.org/officeDocument/2006/relationships/slide" Target="slide18.xml"/><Relationship Id="rId10" Type="http://schemas.openxmlformats.org/officeDocument/2006/relationships/slide" Target="slide29.xml"/><Relationship Id="rId4" Type="http://schemas.openxmlformats.org/officeDocument/2006/relationships/slide" Target="slide10.xml"/><Relationship Id="rId9" Type="http://schemas.openxmlformats.org/officeDocument/2006/relationships/slide" Target="slide27.xml"/><Relationship Id="rId14" Type="http://schemas.openxmlformats.org/officeDocument/2006/relationships/slide" Target="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4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a:t>Predicting Disease Spread – Dengue Fever</a:t>
            </a:r>
          </a:p>
        </p:txBody>
      </p:sp>
      <p:sp>
        <p:nvSpPr>
          <p:cNvPr id="2051" name="Rectangle 3"/>
          <p:cNvSpPr>
            <a:spLocks noGrp="1" noChangeArrowheads="1"/>
          </p:cNvSpPr>
          <p:nvPr>
            <p:ph type="subTitle" idx="1"/>
          </p:nvPr>
        </p:nvSpPr>
        <p:spPr/>
        <p:txBody>
          <a:bodyPr/>
          <a:lstStyle/>
          <a:p>
            <a:r>
              <a:rPr lang="en-US" dirty="0"/>
              <a:t>Project for Introduction to Data Science (SS 18)</a:t>
            </a:r>
          </a:p>
          <a:p>
            <a:r>
              <a:rPr lang="en-US" dirty="0"/>
              <a:t>Maximilian Tornow</a:t>
            </a:r>
          </a:p>
        </p:txBody>
      </p:sp>
      <p:sp>
        <p:nvSpPr>
          <p:cNvPr id="4" name="Rectangle 4"/>
          <p:cNvSpPr>
            <a:spLocks noGrp="1" noChangeArrowheads="1"/>
          </p:cNvSpPr>
          <p:nvPr>
            <p:ph type="dt" sz="half" idx="10"/>
          </p:nvPr>
        </p:nvSpPr>
        <p:spPr>
          <a:xfrm>
            <a:off x="911225" y="6524625"/>
            <a:ext cx="1246716" cy="215900"/>
          </a:xfrm>
        </p:spPr>
        <p:txBody>
          <a:bodyPr/>
          <a:lstStyle/>
          <a:p>
            <a:fld id="{6CC60BAF-918E-4A5C-9CEF-8F00FB68CA57}" type="datetime1">
              <a:rPr lang="en-US" smtClean="0"/>
              <a:t>5/31/2018</a:t>
            </a:fld>
            <a:endParaRPr lang="en-US" dirty="0"/>
          </a:p>
        </p:txBody>
      </p:sp>
      <p:sp>
        <p:nvSpPr>
          <p:cNvPr id="12" name="Fußzeilenplatzhalter 11"/>
          <p:cNvSpPr>
            <a:spLocks noGrp="1"/>
          </p:cNvSpPr>
          <p:nvPr>
            <p:ph type="ftr" sz="quarter" idx="11"/>
          </p:nvPr>
        </p:nvSpPr>
        <p:spPr>
          <a:xfrm>
            <a:off x="2255308" y="6524625"/>
            <a:ext cx="7008284" cy="215900"/>
          </a:xfrm>
        </p:spPr>
        <p:txBody>
          <a:bodyPr/>
          <a:lstStyle/>
          <a:p>
            <a:r>
              <a:rPr lang="en-US" dirty="0"/>
              <a:t>Predicting Disease Spread, Maximilian Tornow</a:t>
            </a:r>
          </a:p>
        </p:txBody>
      </p:sp>
      <p:sp>
        <p:nvSpPr>
          <p:cNvPr id="3" name="Foliennummernplatzhalter 2"/>
          <p:cNvSpPr>
            <a:spLocks noGrp="1"/>
          </p:cNvSpPr>
          <p:nvPr>
            <p:ph type="sldNum" sz="quarter" idx="12"/>
          </p:nvPr>
        </p:nvSpPr>
        <p:spPr/>
        <p:txBody>
          <a:bodyPr/>
          <a:lstStyle/>
          <a:p>
            <a:r>
              <a:rPr lang="en-US" dirty="0"/>
              <a:t>Page </a:t>
            </a:r>
            <a:fld id="{9D46F3A4-F478-9440-BC8E-B732027F4C86}"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BEB6B-1E47-42FC-8D87-8FBF918C03A8}"/>
              </a:ext>
            </a:extLst>
          </p:cNvPr>
          <p:cNvSpPr>
            <a:spLocks noGrp="1"/>
          </p:cNvSpPr>
          <p:nvPr>
            <p:ph type="title"/>
          </p:nvPr>
        </p:nvSpPr>
        <p:spPr/>
        <p:txBody>
          <a:bodyPr/>
          <a:lstStyle/>
          <a:p>
            <a:r>
              <a:rPr lang="de-DE" dirty="0" err="1"/>
              <a:t>Exploratory</a:t>
            </a:r>
            <a:r>
              <a:rPr lang="de-DE" dirty="0"/>
              <a:t> Analysis - Distribution</a:t>
            </a:r>
            <a:endParaRPr lang="en-GB" dirty="0"/>
          </a:p>
        </p:txBody>
      </p:sp>
      <p:sp>
        <p:nvSpPr>
          <p:cNvPr id="4" name="Date Placeholder 3">
            <a:extLst>
              <a:ext uri="{FF2B5EF4-FFF2-40B4-BE49-F238E27FC236}">
                <a16:creationId xmlns:a16="http://schemas.microsoft.com/office/drawing/2014/main" id="{07A0853D-434A-4A05-A59B-4D08D84EF56B}"/>
              </a:ext>
            </a:extLst>
          </p:cNvPr>
          <p:cNvSpPr>
            <a:spLocks noGrp="1"/>
          </p:cNvSpPr>
          <p:nvPr>
            <p:ph type="dt" sz="half" idx="10"/>
          </p:nvPr>
        </p:nvSpPr>
        <p:spPr/>
        <p:txBody>
          <a:bodyPr/>
          <a:lstStyle/>
          <a:p>
            <a:fld id="{7BD52081-C19B-4182-AC87-EFBFD12D780C}" type="datetime1">
              <a:rPr lang="en-US" smtClean="0"/>
              <a:t>5/31/2018</a:t>
            </a:fld>
            <a:endParaRPr lang="en-US" dirty="0"/>
          </a:p>
        </p:txBody>
      </p:sp>
      <p:sp>
        <p:nvSpPr>
          <p:cNvPr id="6" name="Slide Number Placeholder 5">
            <a:extLst>
              <a:ext uri="{FF2B5EF4-FFF2-40B4-BE49-F238E27FC236}">
                <a16:creationId xmlns:a16="http://schemas.microsoft.com/office/drawing/2014/main" id="{7A0BA162-2841-4C31-8C3C-E655577EA2AC}"/>
              </a:ext>
            </a:extLst>
          </p:cNvPr>
          <p:cNvSpPr>
            <a:spLocks noGrp="1"/>
          </p:cNvSpPr>
          <p:nvPr>
            <p:ph type="sldNum" sz="quarter" idx="12"/>
          </p:nvPr>
        </p:nvSpPr>
        <p:spPr/>
        <p:txBody>
          <a:bodyPr/>
          <a:lstStyle/>
          <a:p>
            <a:r>
              <a:rPr lang="en-US"/>
              <a:t>Page </a:t>
            </a:r>
            <a:fld id="{9D46F3A4-F478-9440-BC8E-B732027F4C86}" type="slidenum">
              <a:rPr lang="en-US" smtClean="0"/>
              <a:pPr/>
              <a:t>10</a:t>
            </a:fld>
            <a:endParaRPr lang="en-US" dirty="0"/>
          </a:p>
        </p:txBody>
      </p:sp>
      <p:pic>
        <p:nvPicPr>
          <p:cNvPr id="19" name="Picture 18">
            <a:extLst>
              <a:ext uri="{FF2B5EF4-FFF2-40B4-BE49-F238E27FC236}">
                <a16:creationId xmlns:a16="http://schemas.microsoft.com/office/drawing/2014/main" id="{8E1A5288-A421-496A-9203-A056EB8EF4A1}"/>
              </a:ext>
            </a:extLst>
          </p:cNvPr>
          <p:cNvPicPr>
            <a:picLocks noChangeAspect="1"/>
          </p:cNvPicPr>
          <p:nvPr/>
        </p:nvPicPr>
        <p:blipFill>
          <a:blip r:embed="rId2"/>
          <a:stretch>
            <a:fillRect/>
          </a:stretch>
        </p:blipFill>
        <p:spPr>
          <a:xfrm>
            <a:off x="7320136" y="3645024"/>
            <a:ext cx="3652990" cy="2520280"/>
          </a:xfrm>
          <a:prstGeom prst="rect">
            <a:avLst/>
          </a:prstGeom>
        </p:spPr>
      </p:pic>
      <p:pic>
        <p:nvPicPr>
          <p:cNvPr id="21" name="Picture 20">
            <a:extLst>
              <a:ext uri="{FF2B5EF4-FFF2-40B4-BE49-F238E27FC236}">
                <a16:creationId xmlns:a16="http://schemas.microsoft.com/office/drawing/2014/main" id="{FA63B325-67C6-4729-A04C-2D39AE9E76A6}"/>
              </a:ext>
            </a:extLst>
          </p:cNvPr>
          <p:cNvPicPr>
            <a:picLocks noChangeAspect="1"/>
          </p:cNvPicPr>
          <p:nvPr/>
        </p:nvPicPr>
        <p:blipFill>
          <a:blip r:embed="rId3"/>
          <a:stretch>
            <a:fillRect/>
          </a:stretch>
        </p:blipFill>
        <p:spPr>
          <a:xfrm>
            <a:off x="3961272" y="995601"/>
            <a:ext cx="3596355" cy="2520280"/>
          </a:xfrm>
          <a:prstGeom prst="rect">
            <a:avLst/>
          </a:prstGeom>
        </p:spPr>
      </p:pic>
      <p:pic>
        <p:nvPicPr>
          <p:cNvPr id="23" name="Picture 22">
            <a:extLst>
              <a:ext uri="{FF2B5EF4-FFF2-40B4-BE49-F238E27FC236}">
                <a16:creationId xmlns:a16="http://schemas.microsoft.com/office/drawing/2014/main" id="{3DB31231-4A93-472A-8991-9C8164B650DE}"/>
              </a:ext>
            </a:extLst>
          </p:cNvPr>
          <p:cNvPicPr>
            <a:picLocks noChangeAspect="1"/>
          </p:cNvPicPr>
          <p:nvPr/>
        </p:nvPicPr>
        <p:blipFill>
          <a:blip r:embed="rId4"/>
          <a:stretch>
            <a:fillRect/>
          </a:stretch>
        </p:blipFill>
        <p:spPr>
          <a:xfrm>
            <a:off x="1127448" y="3645024"/>
            <a:ext cx="3596355" cy="2520280"/>
          </a:xfrm>
          <a:prstGeom prst="rect">
            <a:avLst/>
          </a:prstGeom>
        </p:spPr>
      </p:pic>
      <p:sp>
        <p:nvSpPr>
          <p:cNvPr id="24" name="TextBox 23">
            <a:extLst>
              <a:ext uri="{FF2B5EF4-FFF2-40B4-BE49-F238E27FC236}">
                <a16:creationId xmlns:a16="http://schemas.microsoft.com/office/drawing/2014/main" id="{99057429-50E4-4FEF-9003-50C567E5214F}"/>
              </a:ext>
            </a:extLst>
          </p:cNvPr>
          <p:cNvSpPr txBox="1"/>
          <p:nvPr/>
        </p:nvSpPr>
        <p:spPr>
          <a:xfrm>
            <a:off x="4871654" y="4404699"/>
            <a:ext cx="2300630" cy="615553"/>
          </a:xfrm>
          <a:prstGeom prst="rect">
            <a:avLst/>
          </a:prstGeom>
          <a:noFill/>
        </p:spPr>
        <p:txBody>
          <a:bodyPr wrap="none" rtlCol="0">
            <a:spAutoFit/>
          </a:bodyPr>
          <a:lstStyle/>
          <a:p>
            <a:r>
              <a:rPr lang="de-DE" dirty="0">
                <a:solidFill>
                  <a:srgbClr val="FF0000"/>
                </a:solidFill>
              </a:rPr>
              <a:t>Mean: 	24.7 ± 43.6</a:t>
            </a:r>
          </a:p>
          <a:p>
            <a:r>
              <a:rPr lang="de-DE" dirty="0"/>
              <a:t>Median:	12.0 ± 23.0</a:t>
            </a:r>
            <a:endParaRPr lang="en-GB" dirty="0"/>
          </a:p>
        </p:txBody>
      </p:sp>
      <p:sp>
        <p:nvSpPr>
          <p:cNvPr id="10" name="Fußzeilenplatzhalter 11">
            <a:extLst>
              <a:ext uri="{FF2B5EF4-FFF2-40B4-BE49-F238E27FC236}">
                <a16:creationId xmlns:a16="http://schemas.microsoft.com/office/drawing/2014/main" id="{702C94F1-E168-4EA4-BF52-5E704FBBDD46}"/>
              </a:ext>
            </a:extLst>
          </p:cNvPr>
          <p:cNvSpPr>
            <a:spLocks noGrp="1"/>
          </p:cNvSpPr>
          <p:nvPr>
            <p:ph type="ftr" sz="quarter" idx="11"/>
          </p:nvPr>
        </p:nvSpPr>
        <p:spPr>
          <a:xfrm>
            <a:off x="2255308" y="6524625"/>
            <a:ext cx="7008284" cy="215900"/>
          </a:xfrm>
        </p:spPr>
        <p:txBody>
          <a:bodyPr/>
          <a:lstStyle/>
          <a:p>
            <a:r>
              <a:rPr lang="en-US" dirty="0"/>
              <a:t>Predicting Disease Spread, Maximilian Tornow</a:t>
            </a:r>
          </a:p>
        </p:txBody>
      </p:sp>
    </p:spTree>
    <p:extLst>
      <p:ext uri="{BB962C8B-B14F-4D97-AF65-F5344CB8AC3E}">
        <p14:creationId xmlns:p14="http://schemas.microsoft.com/office/powerpoint/2010/main" val="2374031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BEB6B-1E47-42FC-8D87-8FBF918C03A8}"/>
              </a:ext>
            </a:extLst>
          </p:cNvPr>
          <p:cNvSpPr>
            <a:spLocks noGrp="1"/>
          </p:cNvSpPr>
          <p:nvPr>
            <p:ph type="title"/>
          </p:nvPr>
        </p:nvSpPr>
        <p:spPr/>
        <p:txBody>
          <a:bodyPr/>
          <a:lstStyle/>
          <a:p>
            <a:r>
              <a:rPr lang="de-DE" dirty="0" err="1"/>
              <a:t>Exploratory</a:t>
            </a:r>
            <a:r>
              <a:rPr lang="de-DE" dirty="0"/>
              <a:t> Analysis – General time </a:t>
            </a:r>
            <a:r>
              <a:rPr lang="de-DE" dirty="0" err="1"/>
              <a:t>plots</a:t>
            </a:r>
            <a:endParaRPr lang="en-GB" dirty="0"/>
          </a:p>
        </p:txBody>
      </p:sp>
      <p:sp>
        <p:nvSpPr>
          <p:cNvPr id="4" name="Date Placeholder 3">
            <a:extLst>
              <a:ext uri="{FF2B5EF4-FFF2-40B4-BE49-F238E27FC236}">
                <a16:creationId xmlns:a16="http://schemas.microsoft.com/office/drawing/2014/main" id="{07A0853D-434A-4A05-A59B-4D08D84EF56B}"/>
              </a:ext>
            </a:extLst>
          </p:cNvPr>
          <p:cNvSpPr>
            <a:spLocks noGrp="1"/>
          </p:cNvSpPr>
          <p:nvPr>
            <p:ph type="dt" sz="half" idx="10"/>
          </p:nvPr>
        </p:nvSpPr>
        <p:spPr/>
        <p:txBody>
          <a:bodyPr/>
          <a:lstStyle/>
          <a:p>
            <a:fld id="{7BD52081-C19B-4182-AC87-EFBFD12D780C}" type="datetime1">
              <a:rPr lang="en-US" smtClean="0"/>
              <a:t>5/31/2018</a:t>
            </a:fld>
            <a:endParaRPr lang="en-US" dirty="0"/>
          </a:p>
        </p:txBody>
      </p:sp>
      <p:sp>
        <p:nvSpPr>
          <p:cNvPr id="6" name="Slide Number Placeholder 5">
            <a:extLst>
              <a:ext uri="{FF2B5EF4-FFF2-40B4-BE49-F238E27FC236}">
                <a16:creationId xmlns:a16="http://schemas.microsoft.com/office/drawing/2014/main" id="{7A0BA162-2841-4C31-8C3C-E655577EA2AC}"/>
              </a:ext>
            </a:extLst>
          </p:cNvPr>
          <p:cNvSpPr>
            <a:spLocks noGrp="1"/>
          </p:cNvSpPr>
          <p:nvPr>
            <p:ph type="sldNum" sz="quarter" idx="12"/>
          </p:nvPr>
        </p:nvSpPr>
        <p:spPr/>
        <p:txBody>
          <a:bodyPr/>
          <a:lstStyle/>
          <a:p>
            <a:r>
              <a:rPr lang="en-US"/>
              <a:t>Page </a:t>
            </a:r>
            <a:fld id="{9D46F3A4-F478-9440-BC8E-B732027F4C86}" type="slidenum">
              <a:rPr lang="en-US" smtClean="0"/>
              <a:pPr/>
              <a:t>11</a:t>
            </a:fld>
            <a:endParaRPr lang="en-US" dirty="0"/>
          </a:p>
        </p:txBody>
      </p:sp>
      <p:pic>
        <p:nvPicPr>
          <p:cNvPr id="8" name="Picture 7">
            <a:extLst>
              <a:ext uri="{FF2B5EF4-FFF2-40B4-BE49-F238E27FC236}">
                <a16:creationId xmlns:a16="http://schemas.microsoft.com/office/drawing/2014/main" id="{CE814B01-1D9B-484F-8F7B-8680E1F41D85}"/>
              </a:ext>
            </a:extLst>
          </p:cNvPr>
          <p:cNvPicPr>
            <a:picLocks noChangeAspect="1"/>
          </p:cNvPicPr>
          <p:nvPr/>
        </p:nvPicPr>
        <p:blipFill>
          <a:blip r:embed="rId2"/>
          <a:stretch>
            <a:fillRect/>
          </a:stretch>
        </p:blipFill>
        <p:spPr>
          <a:xfrm>
            <a:off x="6339914" y="1988840"/>
            <a:ext cx="4912746" cy="3082276"/>
          </a:xfrm>
          <a:prstGeom prst="rect">
            <a:avLst/>
          </a:prstGeom>
        </p:spPr>
      </p:pic>
      <p:pic>
        <p:nvPicPr>
          <p:cNvPr id="9" name="Picture 8">
            <a:extLst>
              <a:ext uri="{FF2B5EF4-FFF2-40B4-BE49-F238E27FC236}">
                <a16:creationId xmlns:a16="http://schemas.microsoft.com/office/drawing/2014/main" id="{77087FA7-8CE7-401E-9CAF-5B89BE98FAF1}"/>
              </a:ext>
            </a:extLst>
          </p:cNvPr>
          <p:cNvPicPr>
            <a:picLocks noChangeAspect="1"/>
          </p:cNvPicPr>
          <p:nvPr/>
        </p:nvPicPr>
        <p:blipFill>
          <a:blip r:embed="rId3"/>
          <a:stretch>
            <a:fillRect/>
          </a:stretch>
        </p:blipFill>
        <p:spPr>
          <a:xfrm>
            <a:off x="6398378" y="1988840"/>
            <a:ext cx="4594166" cy="3082276"/>
          </a:xfrm>
          <a:prstGeom prst="rect">
            <a:avLst/>
          </a:prstGeom>
        </p:spPr>
      </p:pic>
      <p:pic>
        <p:nvPicPr>
          <p:cNvPr id="11" name="Picture 10">
            <a:extLst>
              <a:ext uri="{FF2B5EF4-FFF2-40B4-BE49-F238E27FC236}">
                <a16:creationId xmlns:a16="http://schemas.microsoft.com/office/drawing/2014/main" id="{09B65D17-F950-4182-808F-2133C6E8BD53}"/>
              </a:ext>
            </a:extLst>
          </p:cNvPr>
          <p:cNvPicPr>
            <a:picLocks noChangeAspect="1"/>
          </p:cNvPicPr>
          <p:nvPr/>
        </p:nvPicPr>
        <p:blipFill>
          <a:blip r:embed="rId4"/>
          <a:stretch>
            <a:fillRect/>
          </a:stretch>
        </p:blipFill>
        <p:spPr>
          <a:xfrm>
            <a:off x="709501" y="1988840"/>
            <a:ext cx="4629318" cy="3082276"/>
          </a:xfrm>
          <a:prstGeom prst="rect">
            <a:avLst/>
          </a:prstGeom>
        </p:spPr>
      </p:pic>
      <p:sp>
        <p:nvSpPr>
          <p:cNvPr id="10" name="Fußzeilenplatzhalter 11">
            <a:extLst>
              <a:ext uri="{FF2B5EF4-FFF2-40B4-BE49-F238E27FC236}">
                <a16:creationId xmlns:a16="http://schemas.microsoft.com/office/drawing/2014/main" id="{849B59FF-CDAF-4A93-BA5B-2BB9FF33C542}"/>
              </a:ext>
            </a:extLst>
          </p:cNvPr>
          <p:cNvSpPr>
            <a:spLocks noGrp="1"/>
          </p:cNvSpPr>
          <p:nvPr>
            <p:ph type="ftr" sz="quarter" idx="11"/>
          </p:nvPr>
        </p:nvSpPr>
        <p:spPr>
          <a:xfrm>
            <a:off x="2255308" y="6524625"/>
            <a:ext cx="7008284" cy="215900"/>
          </a:xfrm>
        </p:spPr>
        <p:txBody>
          <a:bodyPr/>
          <a:lstStyle/>
          <a:p>
            <a:r>
              <a:rPr lang="en-US" dirty="0"/>
              <a:t>Predicting Disease Spread, Maximilian Tornow</a:t>
            </a:r>
          </a:p>
        </p:txBody>
      </p:sp>
      <p:sp>
        <p:nvSpPr>
          <p:cNvPr id="3" name="Rectangle 2">
            <a:extLst>
              <a:ext uri="{FF2B5EF4-FFF2-40B4-BE49-F238E27FC236}">
                <a16:creationId xmlns:a16="http://schemas.microsoft.com/office/drawing/2014/main" id="{A4BD2190-E8CB-4E95-B234-4E52C9A22B36}"/>
              </a:ext>
            </a:extLst>
          </p:cNvPr>
          <p:cNvSpPr/>
          <p:nvPr/>
        </p:nvSpPr>
        <p:spPr bwMode="auto">
          <a:xfrm>
            <a:off x="10969232" y="1772816"/>
            <a:ext cx="383352" cy="3528392"/>
          </a:xfrm>
          <a:prstGeom prst="rect">
            <a:avLst/>
          </a:prstGeom>
          <a:solidFill>
            <a:schemeClr val="bg1"/>
          </a:solidFill>
          <a:ln w="9525" cap="flat" cmpd="sng" algn="ctr">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Tree>
    <p:extLst>
      <p:ext uri="{BB962C8B-B14F-4D97-AF65-F5344CB8AC3E}">
        <p14:creationId xmlns:p14="http://schemas.microsoft.com/office/powerpoint/2010/main" val="39826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03F98-0734-457D-B3F6-C86C763CA4CC}"/>
              </a:ext>
            </a:extLst>
          </p:cNvPr>
          <p:cNvSpPr>
            <a:spLocks noGrp="1"/>
          </p:cNvSpPr>
          <p:nvPr>
            <p:ph type="title"/>
          </p:nvPr>
        </p:nvSpPr>
        <p:spPr/>
        <p:txBody>
          <a:bodyPr/>
          <a:lstStyle/>
          <a:p>
            <a:r>
              <a:rPr lang="de-DE" dirty="0" err="1"/>
              <a:t>Exploratory</a:t>
            </a:r>
            <a:r>
              <a:rPr lang="de-DE" dirty="0"/>
              <a:t> Analysis – </a:t>
            </a:r>
            <a:r>
              <a:rPr lang="de-DE" dirty="0" err="1"/>
              <a:t>Yearly</a:t>
            </a:r>
            <a:r>
              <a:rPr lang="de-DE" dirty="0"/>
              <a:t> </a:t>
            </a:r>
            <a:r>
              <a:rPr lang="de-DE" dirty="0" err="1"/>
              <a:t>indications</a:t>
            </a:r>
            <a:endParaRPr lang="en-GB" dirty="0"/>
          </a:p>
        </p:txBody>
      </p:sp>
      <p:sp>
        <p:nvSpPr>
          <p:cNvPr id="4" name="Date Placeholder 3">
            <a:extLst>
              <a:ext uri="{FF2B5EF4-FFF2-40B4-BE49-F238E27FC236}">
                <a16:creationId xmlns:a16="http://schemas.microsoft.com/office/drawing/2014/main" id="{060A813A-E8B9-4434-9BA5-C948F9B86D1A}"/>
              </a:ext>
            </a:extLst>
          </p:cNvPr>
          <p:cNvSpPr>
            <a:spLocks noGrp="1"/>
          </p:cNvSpPr>
          <p:nvPr>
            <p:ph type="dt" sz="half" idx="10"/>
          </p:nvPr>
        </p:nvSpPr>
        <p:spPr/>
        <p:txBody>
          <a:bodyPr/>
          <a:lstStyle/>
          <a:p>
            <a:fld id="{7BD52081-C19B-4182-AC87-EFBFD12D780C}" type="datetime1">
              <a:rPr lang="en-US" smtClean="0"/>
              <a:t>5/31/2018</a:t>
            </a:fld>
            <a:endParaRPr lang="en-US" dirty="0"/>
          </a:p>
        </p:txBody>
      </p:sp>
      <p:sp>
        <p:nvSpPr>
          <p:cNvPr id="6" name="Slide Number Placeholder 5">
            <a:extLst>
              <a:ext uri="{FF2B5EF4-FFF2-40B4-BE49-F238E27FC236}">
                <a16:creationId xmlns:a16="http://schemas.microsoft.com/office/drawing/2014/main" id="{44A46D87-E56C-4072-A376-B1E218349C21}"/>
              </a:ext>
            </a:extLst>
          </p:cNvPr>
          <p:cNvSpPr>
            <a:spLocks noGrp="1"/>
          </p:cNvSpPr>
          <p:nvPr>
            <p:ph type="sldNum" sz="quarter" idx="12"/>
          </p:nvPr>
        </p:nvSpPr>
        <p:spPr/>
        <p:txBody>
          <a:bodyPr/>
          <a:lstStyle/>
          <a:p>
            <a:r>
              <a:rPr lang="en-US"/>
              <a:t>Page </a:t>
            </a:r>
            <a:fld id="{9D46F3A4-F478-9440-BC8E-B732027F4C86}" type="slidenum">
              <a:rPr lang="en-US" smtClean="0"/>
              <a:pPr/>
              <a:t>12</a:t>
            </a:fld>
            <a:endParaRPr lang="en-US" dirty="0"/>
          </a:p>
        </p:txBody>
      </p:sp>
      <p:pic>
        <p:nvPicPr>
          <p:cNvPr id="7" name="Picture 6">
            <a:extLst>
              <a:ext uri="{FF2B5EF4-FFF2-40B4-BE49-F238E27FC236}">
                <a16:creationId xmlns:a16="http://schemas.microsoft.com/office/drawing/2014/main" id="{543A0838-C9B3-4AA5-ACE2-E1379E89CA0A}"/>
              </a:ext>
            </a:extLst>
          </p:cNvPr>
          <p:cNvPicPr>
            <a:picLocks noChangeAspect="1"/>
          </p:cNvPicPr>
          <p:nvPr/>
        </p:nvPicPr>
        <p:blipFill>
          <a:blip r:embed="rId2"/>
          <a:stretch>
            <a:fillRect/>
          </a:stretch>
        </p:blipFill>
        <p:spPr>
          <a:xfrm>
            <a:off x="6108020" y="1988840"/>
            <a:ext cx="5243413" cy="3082276"/>
          </a:xfrm>
          <a:prstGeom prst="rect">
            <a:avLst/>
          </a:prstGeom>
        </p:spPr>
      </p:pic>
      <p:pic>
        <p:nvPicPr>
          <p:cNvPr id="8" name="Picture 7">
            <a:extLst>
              <a:ext uri="{FF2B5EF4-FFF2-40B4-BE49-F238E27FC236}">
                <a16:creationId xmlns:a16="http://schemas.microsoft.com/office/drawing/2014/main" id="{0B2828DF-CC2F-428F-88B0-5368814C31F5}"/>
              </a:ext>
            </a:extLst>
          </p:cNvPr>
          <p:cNvPicPr>
            <a:picLocks noChangeAspect="1"/>
          </p:cNvPicPr>
          <p:nvPr/>
        </p:nvPicPr>
        <p:blipFill>
          <a:blip r:embed="rId3"/>
          <a:stretch>
            <a:fillRect/>
          </a:stretch>
        </p:blipFill>
        <p:spPr>
          <a:xfrm>
            <a:off x="489969" y="1988840"/>
            <a:ext cx="5385127" cy="3082276"/>
          </a:xfrm>
          <a:prstGeom prst="rect">
            <a:avLst/>
          </a:prstGeom>
        </p:spPr>
      </p:pic>
      <p:sp>
        <p:nvSpPr>
          <p:cNvPr id="9" name="Fußzeilenplatzhalter 11">
            <a:extLst>
              <a:ext uri="{FF2B5EF4-FFF2-40B4-BE49-F238E27FC236}">
                <a16:creationId xmlns:a16="http://schemas.microsoft.com/office/drawing/2014/main" id="{3AD26DD6-110A-4401-8AC5-42EB6089E747}"/>
              </a:ext>
            </a:extLst>
          </p:cNvPr>
          <p:cNvSpPr>
            <a:spLocks noGrp="1"/>
          </p:cNvSpPr>
          <p:nvPr>
            <p:ph type="ftr" sz="quarter" idx="11"/>
          </p:nvPr>
        </p:nvSpPr>
        <p:spPr>
          <a:xfrm>
            <a:off x="2255308" y="6524625"/>
            <a:ext cx="7008284" cy="215900"/>
          </a:xfrm>
        </p:spPr>
        <p:txBody>
          <a:bodyPr/>
          <a:lstStyle/>
          <a:p>
            <a:r>
              <a:rPr lang="en-US" dirty="0"/>
              <a:t>Predicting Disease Spread, Maximilian Tornow</a:t>
            </a:r>
          </a:p>
        </p:txBody>
      </p:sp>
    </p:spTree>
    <p:extLst>
      <p:ext uri="{BB962C8B-B14F-4D97-AF65-F5344CB8AC3E}">
        <p14:creationId xmlns:p14="http://schemas.microsoft.com/office/powerpoint/2010/main" val="209572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E338B9C-4045-4B03-8348-09FBDD079B79}"/>
              </a:ext>
            </a:extLst>
          </p:cNvPr>
          <p:cNvSpPr>
            <a:spLocks noGrp="1"/>
          </p:cNvSpPr>
          <p:nvPr>
            <p:ph type="title"/>
          </p:nvPr>
        </p:nvSpPr>
        <p:spPr/>
        <p:txBody>
          <a:bodyPr/>
          <a:lstStyle/>
          <a:p>
            <a:r>
              <a:rPr lang="de-DE" dirty="0" err="1"/>
              <a:t>Exploratory</a:t>
            </a:r>
            <a:r>
              <a:rPr lang="de-DE" dirty="0"/>
              <a:t> Analysis – Time </a:t>
            </a:r>
            <a:r>
              <a:rPr lang="de-DE" dirty="0" err="1"/>
              <a:t>series</a:t>
            </a:r>
            <a:r>
              <a:rPr lang="de-DE" dirty="0"/>
              <a:t> </a:t>
            </a:r>
            <a:r>
              <a:rPr lang="de-DE" dirty="0" err="1"/>
              <a:t>plots</a:t>
            </a:r>
            <a:r>
              <a:rPr lang="de-DE" dirty="0"/>
              <a:t> </a:t>
            </a:r>
            <a:r>
              <a:rPr lang="de-DE" dirty="0" err="1"/>
              <a:t>unscaled</a:t>
            </a:r>
            <a:endParaRPr lang="en-GB" dirty="0"/>
          </a:p>
        </p:txBody>
      </p:sp>
      <p:sp>
        <p:nvSpPr>
          <p:cNvPr id="4" name="Date Placeholder 3">
            <a:extLst>
              <a:ext uri="{FF2B5EF4-FFF2-40B4-BE49-F238E27FC236}">
                <a16:creationId xmlns:a16="http://schemas.microsoft.com/office/drawing/2014/main" id="{27722CC4-8085-46FF-8999-A86E6D229440}"/>
              </a:ext>
            </a:extLst>
          </p:cNvPr>
          <p:cNvSpPr>
            <a:spLocks noGrp="1"/>
          </p:cNvSpPr>
          <p:nvPr>
            <p:ph type="dt" sz="half" idx="10"/>
          </p:nvPr>
        </p:nvSpPr>
        <p:spPr/>
        <p:txBody>
          <a:bodyPr/>
          <a:lstStyle/>
          <a:p>
            <a:fld id="{7BD52081-C19B-4182-AC87-EFBFD12D780C}" type="datetime1">
              <a:rPr lang="en-US" smtClean="0"/>
              <a:t>5/31/2018</a:t>
            </a:fld>
            <a:endParaRPr lang="en-US" dirty="0"/>
          </a:p>
        </p:txBody>
      </p:sp>
      <p:sp>
        <p:nvSpPr>
          <p:cNvPr id="6" name="Slide Number Placeholder 5">
            <a:extLst>
              <a:ext uri="{FF2B5EF4-FFF2-40B4-BE49-F238E27FC236}">
                <a16:creationId xmlns:a16="http://schemas.microsoft.com/office/drawing/2014/main" id="{0FB48C4D-FB6C-44CC-90CF-2ABDD3294352}"/>
              </a:ext>
            </a:extLst>
          </p:cNvPr>
          <p:cNvSpPr>
            <a:spLocks noGrp="1"/>
          </p:cNvSpPr>
          <p:nvPr>
            <p:ph type="sldNum" sz="quarter" idx="12"/>
          </p:nvPr>
        </p:nvSpPr>
        <p:spPr/>
        <p:txBody>
          <a:bodyPr/>
          <a:lstStyle/>
          <a:p>
            <a:r>
              <a:rPr lang="en-US"/>
              <a:t>Page </a:t>
            </a:r>
            <a:fld id="{9D46F3A4-F478-9440-BC8E-B732027F4C86}" type="slidenum">
              <a:rPr lang="en-US" smtClean="0"/>
              <a:pPr/>
              <a:t>13</a:t>
            </a:fld>
            <a:endParaRPr lang="en-US" dirty="0"/>
          </a:p>
        </p:txBody>
      </p:sp>
      <p:pic>
        <p:nvPicPr>
          <p:cNvPr id="20" name="Picture Placeholder 19">
            <a:extLst>
              <a:ext uri="{FF2B5EF4-FFF2-40B4-BE49-F238E27FC236}">
                <a16:creationId xmlns:a16="http://schemas.microsoft.com/office/drawing/2014/main" id="{274C4981-384A-4E2A-82A4-3243EEA59582}"/>
              </a:ext>
            </a:extLst>
          </p:cNvPr>
          <p:cNvPicPr>
            <a:picLocks noGrp="1" noChangeAspect="1"/>
          </p:cNvPicPr>
          <p:nvPr>
            <p:ph type="pic" sz="quarter" idx="13"/>
          </p:nvPr>
        </p:nvPicPr>
        <p:blipFill>
          <a:blip r:embed="rId3"/>
          <a:stretch>
            <a:fillRect/>
          </a:stretch>
        </p:blipFill>
        <p:spPr>
          <a:xfrm>
            <a:off x="1824849" y="840758"/>
            <a:ext cx="2421621" cy="1800200"/>
          </a:xfrm>
        </p:spPr>
      </p:pic>
      <p:pic>
        <p:nvPicPr>
          <p:cNvPr id="22" name="Picture Placeholder 21">
            <a:extLst>
              <a:ext uri="{FF2B5EF4-FFF2-40B4-BE49-F238E27FC236}">
                <a16:creationId xmlns:a16="http://schemas.microsoft.com/office/drawing/2014/main" id="{49C09439-0C1A-4DAB-B6CC-3648904801F0}"/>
              </a:ext>
            </a:extLst>
          </p:cNvPr>
          <p:cNvPicPr>
            <a:picLocks noGrp="1" noChangeAspect="1"/>
          </p:cNvPicPr>
          <p:nvPr>
            <p:ph type="pic" sz="quarter" idx="14"/>
          </p:nvPr>
        </p:nvPicPr>
        <p:blipFill>
          <a:blip r:embed="rId4"/>
          <a:stretch>
            <a:fillRect/>
          </a:stretch>
        </p:blipFill>
        <p:spPr>
          <a:xfrm>
            <a:off x="4544123" y="840758"/>
            <a:ext cx="2383183" cy="1800200"/>
          </a:xfrm>
        </p:spPr>
      </p:pic>
      <p:pic>
        <p:nvPicPr>
          <p:cNvPr id="24" name="Picture Placeholder 23">
            <a:extLst>
              <a:ext uri="{FF2B5EF4-FFF2-40B4-BE49-F238E27FC236}">
                <a16:creationId xmlns:a16="http://schemas.microsoft.com/office/drawing/2014/main" id="{26E369CB-B5DB-4DBA-B135-AD95B68F36BC}"/>
              </a:ext>
            </a:extLst>
          </p:cNvPr>
          <p:cNvPicPr>
            <a:picLocks noGrp="1" noChangeAspect="1"/>
          </p:cNvPicPr>
          <p:nvPr>
            <p:ph type="pic" sz="quarter" idx="15"/>
          </p:nvPr>
        </p:nvPicPr>
        <p:blipFill>
          <a:blip r:embed="rId5"/>
          <a:srcRect t="1969" b="1969"/>
          <a:stretch>
            <a:fillRect/>
          </a:stretch>
        </p:blipFill>
        <p:spPr>
          <a:xfrm>
            <a:off x="7176120" y="840758"/>
            <a:ext cx="2520280" cy="1800200"/>
          </a:xfrm>
        </p:spPr>
      </p:pic>
      <p:pic>
        <p:nvPicPr>
          <p:cNvPr id="26" name="Picture Placeholder 25">
            <a:extLst>
              <a:ext uri="{FF2B5EF4-FFF2-40B4-BE49-F238E27FC236}">
                <a16:creationId xmlns:a16="http://schemas.microsoft.com/office/drawing/2014/main" id="{103FAFEE-801A-4A09-8C0C-750E03774483}"/>
              </a:ext>
            </a:extLst>
          </p:cNvPr>
          <p:cNvPicPr>
            <a:picLocks noGrp="1" noChangeAspect="1"/>
          </p:cNvPicPr>
          <p:nvPr>
            <p:ph type="pic" sz="quarter" idx="16"/>
          </p:nvPr>
        </p:nvPicPr>
        <p:blipFill>
          <a:blip r:embed="rId6"/>
          <a:srcRect t="1969" b="1969"/>
          <a:stretch>
            <a:fillRect/>
          </a:stretch>
        </p:blipFill>
        <p:spPr/>
      </p:pic>
      <p:pic>
        <p:nvPicPr>
          <p:cNvPr id="28" name="Picture Placeholder 27">
            <a:extLst>
              <a:ext uri="{FF2B5EF4-FFF2-40B4-BE49-F238E27FC236}">
                <a16:creationId xmlns:a16="http://schemas.microsoft.com/office/drawing/2014/main" id="{24950F3A-FB08-4F17-A15A-1E9611100B6A}"/>
              </a:ext>
            </a:extLst>
          </p:cNvPr>
          <p:cNvPicPr>
            <a:picLocks noGrp="1" noChangeAspect="1"/>
          </p:cNvPicPr>
          <p:nvPr>
            <p:ph type="pic" sz="quarter" idx="17"/>
          </p:nvPr>
        </p:nvPicPr>
        <p:blipFill>
          <a:blip r:embed="rId7"/>
          <a:srcRect t="2732" b="2732"/>
          <a:stretch>
            <a:fillRect/>
          </a:stretch>
        </p:blipFill>
        <p:spPr/>
      </p:pic>
      <p:pic>
        <p:nvPicPr>
          <p:cNvPr id="30" name="Picture Placeholder 29">
            <a:extLst>
              <a:ext uri="{FF2B5EF4-FFF2-40B4-BE49-F238E27FC236}">
                <a16:creationId xmlns:a16="http://schemas.microsoft.com/office/drawing/2014/main" id="{504BE7C8-AD8A-4FB5-A6E4-CBA08AD66BB4}"/>
              </a:ext>
            </a:extLst>
          </p:cNvPr>
          <p:cNvPicPr>
            <a:picLocks noGrp="1" noChangeAspect="1"/>
          </p:cNvPicPr>
          <p:nvPr>
            <p:ph type="pic" sz="quarter" idx="18"/>
          </p:nvPr>
        </p:nvPicPr>
        <p:blipFill>
          <a:blip r:embed="rId8"/>
          <a:srcRect t="2732" b="2732"/>
          <a:stretch>
            <a:fillRect/>
          </a:stretch>
        </p:blipFill>
        <p:spPr/>
      </p:pic>
      <p:pic>
        <p:nvPicPr>
          <p:cNvPr id="32" name="Picture Placeholder 31">
            <a:extLst>
              <a:ext uri="{FF2B5EF4-FFF2-40B4-BE49-F238E27FC236}">
                <a16:creationId xmlns:a16="http://schemas.microsoft.com/office/drawing/2014/main" id="{0AA97E25-12F7-4149-BC64-4D10092CF181}"/>
              </a:ext>
            </a:extLst>
          </p:cNvPr>
          <p:cNvPicPr>
            <a:picLocks noGrp="1" noChangeAspect="1"/>
          </p:cNvPicPr>
          <p:nvPr>
            <p:ph type="pic" sz="quarter" idx="19"/>
          </p:nvPr>
        </p:nvPicPr>
        <p:blipFill>
          <a:blip r:embed="rId9"/>
          <a:srcRect t="1969" b="1969"/>
          <a:stretch>
            <a:fillRect/>
          </a:stretch>
        </p:blipFill>
        <p:spPr/>
      </p:pic>
      <p:pic>
        <p:nvPicPr>
          <p:cNvPr id="34" name="Picture Placeholder 33">
            <a:extLst>
              <a:ext uri="{FF2B5EF4-FFF2-40B4-BE49-F238E27FC236}">
                <a16:creationId xmlns:a16="http://schemas.microsoft.com/office/drawing/2014/main" id="{0E863EE7-414C-4596-8368-3B84DA04D8D4}"/>
              </a:ext>
            </a:extLst>
          </p:cNvPr>
          <p:cNvPicPr>
            <a:picLocks noGrp="1" noChangeAspect="1"/>
          </p:cNvPicPr>
          <p:nvPr>
            <p:ph type="pic" sz="quarter" idx="20"/>
          </p:nvPr>
        </p:nvPicPr>
        <p:blipFill>
          <a:blip r:embed="rId10"/>
          <a:srcRect t="2732" b="2732"/>
          <a:stretch>
            <a:fillRect/>
          </a:stretch>
        </p:blipFill>
        <p:spPr>
          <a:xfrm>
            <a:off x="4475575" y="4581128"/>
            <a:ext cx="2520280" cy="1800200"/>
          </a:xfrm>
        </p:spPr>
      </p:pic>
      <p:pic>
        <p:nvPicPr>
          <p:cNvPr id="36" name="Picture Placeholder 35">
            <a:extLst>
              <a:ext uri="{FF2B5EF4-FFF2-40B4-BE49-F238E27FC236}">
                <a16:creationId xmlns:a16="http://schemas.microsoft.com/office/drawing/2014/main" id="{4D9EB6D0-C7D0-468C-8FA3-190F292C339B}"/>
              </a:ext>
            </a:extLst>
          </p:cNvPr>
          <p:cNvPicPr>
            <a:picLocks noGrp="1" noChangeAspect="1"/>
          </p:cNvPicPr>
          <p:nvPr>
            <p:ph type="pic" sz="quarter" idx="21"/>
          </p:nvPr>
        </p:nvPicPr>
        <p:blipFill>
          <a:blip r:embed="rId11"/>
          <a:srcRect t="1969" b="1969"/>
          <a:stretch>
            <a:fillRect/>
          </a:stretch>
        </p:blipFill>
        <p:spPr/>
      </p:pic>
      <p:sp>
        <p:nvSpPr>
          <p:cNvPr id="49" name="TextBox 48">
            <a:extLst>
              <a:ext uri="{FF2B5EF4-FFF2-40B4-BE49-F238E27FC236}">
                <a16:creationId xmlns:a16="http://schemas.microsoft.com/office/drawing/2014/main" id="{E4A4E038-AFF0-4575-AC08-21926CF26645}"/>
              </a:ext>
            </a:extLst>
          </p:cNvPr>
          <p:cNvSpPr txBox="1"/>
          <p:nvPr/>
        </p:nvSpPr>
        <p:spPr>
          <a:xfrm>
            <a:off x="222575" y="878966"/>
            <a:ext cx="1377300" cy="430887"/>
          </a:xfrm>
          <a:prstGeom prst="rect">
            <a:avLst/>
          </a:prstGeom>
          <a:noFill/>
        </p:spPr>
        <p:txBody>
          <a:bodyPr wrap="none" rtlCol="0">
            <a:spAutoFit/>
          </a:bodyPr>
          <a:lstStyle/>
          <a:p>
            <a:r>
              <a:rPr lang="de-DE" sz="2200" dirty="0"/>
              <a:t>San Juan</a:t>
            </a:r>
            <a:endParaRPr lang="en-GB" sz="2200" dirty="0"/>
          </a:p>
        </p:txBody>
      </p:sp>
      <p:grpSp>
        <p:nvGrpSpPr>
          <p:cNvPr id="52" name="Group 51">
            <a:extLst>
              <a:ext uri="{FF2B5EF4-FFF2-40B4-BE49-F238E27FC236}">
                <a16:creationId xmlns:a16="http://schemas.microsoft.com/office/drawing/2014/main" id="{79A6007B-9AE9-435F-ADEA-91D66FE29AD2}"/>
              </a:ext>
            </a:extLst>
          </p:cNvPr>
          <p:cNvGrpSpPr/>
          <p:nvPr/>
        </p:nvGrpSpPr>
        <p:grpSpPr>
          <a:xfrm>
            <a:off x="1988591" y="1005033"/>
            <a:ext cx="7627334" cy="4952714"/>
            <a:chOff x="1991544" y="1005033"/>
            <a:chExt cx="7627334" cy="4952714"/>
          </a:xfrm>
        </p:grpSpPr>
        <p:sp>
          <p:nvSpPr>
            <p:cNvPr id="37" name="Freeform: Shape 36">
              <a:extLst>
                <a:ext uri="{FF2B5EF4-FFF2-40B4-BE49-F238E27FC236}">
                  <a16:creationId xmlns:a16="http://schemas.microsoft.com/office/drawing/2014/main" id="{6700F5EC-759D-43B5-A21F-E9C5CCC76DF4}"/>
                </a:ext>
              </a:extLst>
            </p:cNvPr>
            <p:cNvSpPr/>
            <p:nvPr/>
          </p:nvSpPr>
          <p:spPr bwMode="auto">
            <a:xfrm>
              <a:off x="4682065" y="1234105"/>
              <a:ext cx="2201333" cy="988664"/>
            </a:xfrm>
            <a:custGeom>
              <a:avLst/>
              <a:gdLst>
                <a:gd name="connsiteX0" fmla="*/ 0 w 2201333"/>
                <a:gd name="connsiteY0" fmla="*/ 907962 h 988664"/>
                <a:gd name="connsiteX1" fmla="*/ 1286933 w 2201333"/>
                <a:gd name="connsiteY1" fmla="*/ 899495 h 988664"/>
                <a:gd name="connsiteX2" fmla="*/ 1845733 w 2201333"/>
                <a:gd name="connsiteY2" fmla="*/ 2028 h 988664"/>
                <a:gd name="connsiteX3" fmla="*/ 2201333 w 2201333"/>
                <a:gd name="connsiteY3" fmla="*/ 645495 h 988664"/>
              </a:gdLst>
              <a:ahLst/>
              <a:cxnLst>
                <a:cxn ang="0">
                  <a:pos x="connsiteX0" y="connsiteY0"/>
                </a:cxn>
                <a:cxn ang="0">
                  <a:pos x="connsiteX1" y="connsiteY1"/>
                </a:cxn>
                <a:cxn ang="0">
                  <a:pos x="connsiteX2" y="connsiteY2"/>
                </a:cxn>
                <a:cxn ang="0">
                  <a:pos x="connsiteX3" y="connsiteY3"/>
                </a:cxn>
              </a:cxnLst>
              <a:rect l="l" t="t" r="r" b="b"/>
              <a:pathLst>
                <a:path w="2201333" h="988664">
                  <a:moveTo>
                    <a:pt x="0" y="907962"/>
                  </a:moveTo>
                  <a:cubicBezTo>
                    <a:pt x="489655" y="979223"/>
                    <a:pt x="979311" y="1050484"/>
                    <a:pt x="1286933" y="899495"/>
                  </a:cubicBezTo>
                  <a:cubicBezTo>
                    <a:pt x="1594555" y="748506"/>
                    <a:pt x="1693333" y="44361"/>
                    <a:pt x="1845733" y="2028"/>
                  </a:cubicBezTo>
                  <a:cubicBezTo>
                    <a:pt x="1998133" y="-40305"/>
                    <a:pt x="2173111" y="593284"/>
                    <a:pt x="2201333" y="645495"/>
                  </a:cubicBezTo>
                </a:path>
              </a:pathLst>
            </a:custGeom>
            <a:noFill/>
            <a:ln w="9525" cap="flat" cmpd="sng" algn="ctr">
              <a:solidFill>
                <a:srgbClr val="0028A5"/>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charset="0"/>
                <a:ea typeface="ＭＳ Ｐゴシック" charset="0"/>
                <a:cs typeface="Arial" charset="0"/>
              </a:endParaRPr>
            </a:p>
          </p:txBody>
        </p:sp>
        <p:sp>
          <p:nvSpPr>
            <p:cNvPr id="39" name="Freeform: Shape 38">
              <a:extLst>
                <a:ext uri="{FF2B5EF4-FFF2-40B4-BE49-F238E27FC236}">
                  <a16:creationId xmlns:a16="http://schemas.microsoft.com/office/drawing/2014/main" id="{1C9D6695-CCC2-4B99-BF63-9E7D7554C301}"/>
                </a:ext>
              </a:extLst>
            </p:cNvPr>
            <p:cNvSpPr/>
            <p:nvPr/>
          </p:nvSpPr>
          <p:spPr bwMode="auto">
            <a:xfrm>
              <a:off x="1991544" y="1241601"/>
              <a:ext cx="2201333" cy="988664"/>
            </a:xfrm>
            <a:custGeom>
              <a:avLst/>
              <a:gdLst>
                <a:gd name="connsiteX0" fmla="*/ 0 w 2201333"/>
                <a:gd name="connsiteY0" fmla="*/ 907962 h 988664"/>
                <a:gd name="connsiteX1" fmla="*/ 1286933 w 2201333"/>
                <a:gd name="connsiteY1" fmla="*/ 899495 h 988664"/>
                <a:gd name="connsiteX2" fmla="*/ 1845733 w 2201333"/>
                <a:gd name="connsiteY2" fmla="*/ 2028 h 988664"/>
                <a:gd name="connsiteX3" fmla="*/ 2201333 w 2201333"/>
                <a:gd name="connsiteY3" fmla="*/ 645495 h 988664"/>
              </a:gdLst>
              <a:ahLst/>
              <a:cxnLst>
                <a:cxn ang="0">
                  <a:pos x="connsiteX0" y="connsiteY0"/>
                </a:cxn>
                <a:cxn ang="0">
                  <a:pos x="connsiteX1" y="connsiteY1"/>
                </a:cxn>
                <a:cxn ang="0">
                  <a:pos x="connsiteX2" y="connsiteY2"/>
                </a:cxn>
                <a:cxn ang="0">
                  <a:pos x="connsiteX3" y="connsiteY3"/>
                </a:cxn>
              </a:cxnLst>
              <a:rect l="l" t="t" r="r" b="b"/>
              <a:pathLst>
                <a:path w="2201333" h="988664">
                  <a:moveTo>
                    <a:pt x="0" y="907962"/>
                  </a:moveTo>
                  <a:cubicBezTo>
                    <a:pt x="489655" y="979223"/>
                    <a:pt x="979311" y="1050484"/>
                    <a:pt x="1286933" y="899495"/>
                  </a:cubicBezTo>
                  <a:cubicBezTo>
                    <a:pt x="1594555" y="748506"/>
                    <a:pt x="1693333" y="44361"/>
                    <a:pt x="1845733" y="2028"/>
                  </a:cubicBezTo>
                  <a:cubicBezTo>
                    <a:pt x="1998133" y="-40305"/>
                    <a:pt x="2173111" y="593284"/>
                    <a:pt x="2201333" y="645495"/>
                  </a:cubicBezTo>
                </a:path>
              </a:pathLst>
            </a:custGeom>
            <a:noFill/>
            <a:ln w="9525" cap="flat" cmpd="sng" algn="ctr">
              <a:solidFill>
                <a:srgbClr val="0028A5"/>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40" name="Freeform: Shape 39">
              <a:extLst>
                <a:ext uri="{FF2B5EF4-FFF2-40B4-BE49-F238E27FC236}">
                  <a16:creationId xmlns:a16="http://schemas.microsoft.com/office/drawing/2014/main" id="{516D479D-F767-44D6-ABC1-DAE4939DA9CD}"/>
                </a:ext>
              </a:extLst>
            </p:cNvPr>
            <p:cNvSpPr/>
            <p:nvPr/>
          </p:nvSpPr>
          <p:spPr bwMode="auto">
            <a:xfrm>
              <a:off x="7417545" y="1241601"/>
              <a:ext cx="2201333" cy="988664"/>
            </a:xfrm>
            <a:custGeom>
              <a:avLst/>
              <a:gdLst>
                <a:gd name="connsiteX0" fmla="*/ 0 w 2201333"/>
                <a:gd name="connsiteY0" fmla="*/ 907962 h 988664"/>
                <a:gd name="connsiteX1" fmla="*/ 1286933 w 2201333"/>
                <a:gd name="connsiteY1" fmla="*/ 899495 h 988664"/>
                <a:gd name="connsiteX2" fmla="*/ 1845733 w 2201333"/>
                <a:gd name="connsiteY2" fmla="*/ 2028 h 988664"/>
                <a:gd name="connsiteX3" fmla="*/ 2201333 w 2201333"/>
                <a:gd name="connsiteY3" fmla="*/ 645495 h 988664"/>
              </a:gdLst>
              <a:ahLst/>
              <a:cxnLst>
                <a:cxn ang="0">
                  <a:pos x="connsiteX0" y="connsiteY0"/>
                </a:cxn>
                <a:cxn ang="0">
                  <a:pos x="connsiteX1" y="connsiteY1"/>
                </a:cxn>
                <a:cxn ang="0">
                  <a:pos x="connsiteX2" y="connsiteY2"/>
                </a:cxn>
                <a:cxn ang="0">
                  <a:pos x="connsiteX3" y="connsiteY3"/>
                </a:cxn>
              </a:cxnLst>
              <a:rect l="l" t="t" r="r" b="b"/>
              <a:pathLst>
                <a:path w="2201333" h="988664">
                  <a:moveTo>
                    <a:pt x="0" y="907962"/>
                  </a:moveTo>
                  <a:cubicBezTo>
                    <a:pt x="489655" y="979223"/>
                    <a:pt x="979311" y="1050484"/>
                    <a:pt x="1286933" y="899495"/>
                  </a:cubicBezTo>
                  <a:cubicBezTo>
                    <a:pt x="1594555" y="748506"/>
                    <a:pt x="1693333" y="44361"/>
                    <a:pt x="1845733" y="2028"/>
                  </a:cubicBezTo>
                  <a:cubicBezTo>
                    <a:pt x="1998133" y="-40305"/>
                    <a:pt x="2173111" y="593284"/>
                    <a:pt x="2201333" y="645495"/>
                  </a:cubicBezTo>
                </a:path>
              </a:pathLst>
            </a:custGeom>
            <a:noFill/>
            <a:ln w="9525" cap="flat" cmpd="sng" algn="ctr">
              <a:solidFill>
                <a:srgbClr val="0028A5"/>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41" name="Freeform: Shape 40">
              <a:extLst>
                <a:ext uri="{FF2B5EF4-FFF2-40B4-BE49-F238E27FC236}">
                  <a16:creationId xmlns:a16="http://schemas.microsoft.com/office/drawing/2014/main" id="{11F2BA26-CEEE-4AF7-A6CE-0A052BFCACBE}"/>
                </a:ext>
              </a:extLst>
            </p:cNvPr>
            <p:cNvSpPr/>
            <p:nvPr/>
          </p:nvSpPr>
          <p:spPr bwMode="auto">
            <a:xfrm>
              <a:off x="4724400" y="3140968"/>
              <a:ext cx="2201333" cy="988664"/>
            </a:xfrm>
            <a:custGeom>
              <a:avLst/>
              <a:gdLst>
                <a:gd name="connsiteX0" fmla="*/ 0 w 2201333"/>
                <a:gd name="connsiteY0" fmla="*/ 907962 h 988664"/>
                <a:gd name="connsiteX1" fmla="*/ 1286933 w 2201333"/>
                <a:gd name="connsiteY1" fmla="*/ 899495 h 988664"/>
                <a:gd name="connsiteX2" fmla="*/ 1845733 w 2201333"/>
                <a:gd name="connsiteY2" fmla="*/ 2028 h 988664"/>
                <a:gd name="connsiteX3" fmla="*/ 2201333 w 2201333"/>
                <a:gd name="connsiteY3" fmla="*/ 645495 h 988664"/>
              </a:gdLst>
              <a:ahLst/>
              <a:cxnLst>
                <a:cxn ang="0">
                  <a:pos x="connsiteX0" y="connsiteY0"/>
                </a:cxn>
                <a:cxn ang="0">
                  <a:pos x="connsiteX1" y="connsiteY1"/>
                </a:cxn>
                <a:cxn ang="0">
                  <a:pos x="connsiteX2" y="connsiteY2"/>
                </a:cxn>
                <a:cxn ang="0">
                  <a:pos x="connsiteX3" y="connsiteY3"/>
                </a:cxn>
              </a:cxnLst>
              <a:rect l="l" t="t" r="r" b="b"/>
              <a:pathLst>
                <a:path w="2201333" h="988664">
                  <a:moveTo>
                    <a:pt x="0" y="907962"/>
                  </a:moveTo>
                  <a:cubicBezTo>
                    <a:pt x="489655" y="979223"/>
                    <a:pt x="979311" y="1050484"/>
                    <a:pt x="1286933" y="899495"/>
                  </a:cubicBezTo>
                  <a:cubicBezTo>
                    <a:pt x="1594555" y="748506"/>
                    <a:pt x="1693333" y="44361"/>
                    <a:pt x="1845733" y="2028"/>
                  </a:cubicBezTo>
                  <a:cubicBezTo>
                    <a:pt x="1998133" y="-40305"/>
                    <a:pt x="2173111" y="593284"/>
                    <a:pt x="2201333" y="645495"/>
                  </a:cubicBezTo>
                </a:path>
              </a:pathLst>
            </a:custGeom>
            <a:noFill/>
            <a:ln w="9525" cap="flat" cmpd="sng" algn="ctr">
              <a:solidFill>
                <a:srgbClr val="0028A5"/>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42" name="Freeform: Shape 41">
              <a:extLst>
                <a:ext uri="{FF2B5EF4-FFF2-40B4-BE49-F238E27FC236}">
                  <a16:creationId xmlns:a16="http://schemas.microsoft.com/office/drawing/2014/main" id="{627B7A55-D85F-4B62-8772-E51591151BC1}"/>
                </a:ext>
              </a:extLst>
            </p:cNvPr>
            <p:cNvSpPr/>
            <p:nvPr/>
          </p:nvSpPr>
          <p:spPr bwMode="auto">
            <a:xfrm>
              <a:off x="1991544" y="3148464"/>
              <a:ext cx="2201333" cy="988664"/>
            </a:xfrm>
            <a:custGeom>
              <a:avLst/>
              <a:gdLst>
                <a:gd name="connsiteX0" fmla="*/ 0 w 2201333"/>
                <a:gd name="connsiteY0" fmla="*/ 907962 h 988664"/>
                <a:gd name="connsiteX1" fmla="*/ 1286933 w 2201333"/>
                <a:gd name="connsiteY1" fmla="*/ 899495 h 988664"/>
                <a:gd name="connsiteX2" fmla="*/ 1845733 w 2201333"/>
                <a:gd name="connsiteY2" fmla="*/ 2028 h 988664"/>
                <a:gd name="connsiteX3" fmla="*/ 2201333 w 2201333"/>
                <a:gd name="connsiteY3" fmla="*/ 645495 h 988664"/>
              </a:gdLst>
              <a:ahLst/>
              <a:cxnLst>
                <a:cxn ang="0">
                  <a:pos x="connsiteX0" y="connsiteY0"/>
                </a:cxn>
                <a:cxn ang="0">
                  <a:pos x="connsiteX1" y="connsiteY1"/>
                </a:cxn>
                <a:cxn ang="0">
                  <a:pos x="connsiteX2" y="connsiteY2"/>
                </a:cxn>
                <a:cxn ang="0">
                  <a:pos x="connsiteX3" y="connsiteY3"/>
                </a:cxn>
              </a:cxnLst>
              <a:rect l="l" t="t" r="r" b="b"/>
              <a:pathLst>
                <a:path w="2201333" h="988664">
                  <a:moveTo>
                    <a:pt x="0" y="907962"/>
                  </a:moveTo>
                  <a:cubicBezTo>
                    <a:pt x="489655" y="979223"/>
                    <a:pt x="979311" y="1050484"/>
                    <a:pt x="1286933" y="899495"/>
                  </a:cubicBezTo>
                  <a:cubicBezTo>
                    <a:pt x="1594555" y="748506"/>
                    <a:pt x="1693333" y="44361"/>
                    <a:pt x="1845733" y="2028"/>
                  </a:cubicBezTo>
                  <a:cubicBezTo>
                    <a:pt x="1998133" y="-40305"/>
                    <a:pt x="2173111" y="593284"/>
                    <a:pt x="2201333" y="645495"/>
                  </a:cubicBezTo>
                </a:path>
              </a:pathLst>
            </a:custGeom>
            <a:noFill/>
            <a:ln w="9525" cap="flat" cmpd="sng" algn="ctr">
              <a:solidFill>
                <a:srgbClr val="0028A5"/>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43" name="Freeform: Shape 42">
              <a:extLst>
                <a:ext uri="{FF2B5EF4-FFF2-40B4-BE49-F238E27FC236}">
                  <a16:creationId xmlns:a16="http://schemas.microsoft.com/office/drawing/2014/main" id="{4252169F-7ABB-43B4-85F0-60F971AD84FC}"/>
                </a:ext>
              </a:extLst>
            </p:cNvPr>
            <p:cNvSpPr/>
            <p:nvPr/>
          </p:nvSpPr>
          <p:spPr bwMode="auto">
            <a:xfrm>
              <a:off x="7417545" y="3148464"/>
              <a:ext cx="2201333" cy="988664"/>
            </a:xfrm>
            <a:custGeom>
              <a:avLst/>
              <a:gdLst>
                <a:gd name="connsiteX0" fmla="*/ 0 w 2201333"/>
                <a:gd name="connsiteY0" fmla="*/ 907962 h 988664"/>
                <a:gd name="connsiteX1" fmla="*/ 1286933 w 2201333"/>
                <a:gd name="connsiteY1" fmla="*/ 899495 h 988664"/>
                <a:gd name="connsiteX2" fmla="*/ 1845733 w 2201333"/>
                <a:gd name="connsiteY2" fmla="*/ 2028 h 988664"/>
                <a:gd name="connsiteX3" fmla="*/ 2201333 w 2201333"/>
                <a:gd name="connsiteY3" fmla="*/ 645495 h 988664"/>
              </a:gdLst>
              <a:ahLst/>
              <a:cxnLst>
                <a:cxn ang="0">
                  <a:pos x="connsiteX0" y="connsiteY0"/>
                </a:cxn>
                <a:cxn ang="0">
                  <a:pos x="connsiteX1" y="connsiteY1"/>
                </a:cxn>
                <a:cxn ang="0">
                  <a:pos x="connsiteX2" y="connsiteY2"/>
                </a:cxn>
                <a:cxn ang="0">
                  <a:pos x="connsiteX3" y="connsiteY3"/>
                </a:cxn>
              </a:cxnLst>
              <a:rect l="l" t="t" r="r" b="b"/>
              <a:pathLst>
                <a:path w="2201333" h="988664">
                  <a:moveTo>
                    <a:pt x="0" y="907962"/>
                  </a:moveTo>
                  <a:cubicBezTo>
                    <a:pt x="489655" y="979223"/>
                    <a:pt x="979311" y="1050484"/>
                    <a:pt x="1286933" y="899495"/>
                  </a:cubicBezTo>
                  <a:cubicBezTo>
                    <a:pt x="1594555" y="748506"/>
                    <a:pt x="1693333" y="44361"/>
                    <a:pt x="1845733" y="2028"/>
                  </a:cubicBezTo>
                  <a:cubicBezTo>
                    <a:pt x="1998133" y="-40305"/>
                    <a:pt x="2173111" y="593284"/>
                    <a:pt x="2201333" y="645495"/>
                  </a:cubicBezTo>
                </a:path>
              </a:pathLst>
            </a:custGeom>
            <a:noFill/>
            <a:ln w="9525" cap="flat" cmpd="sng" algn="ctr">
              <a:solidFill>
                <a:srgbClr val="0028A5"/>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44" name="Freeform: Shape 43">
              <a:extLst>
                <a:ext uri="{FF2B5EF4-FFF2-40B4-BE49-F238E27FC236}">
                  <a16:creationId xmlns:a16="http://schemas.microsoft.com/office/drawing/2014/main" id="{1B8E6BDE-AF2B-460E-9411-2FF3B4906797}"/>
                </a:ext>
              </a:extLst>
            </p:cNvPr>
            <p:cNvSpPr/>
            <p:nvPr/>
          </p:nvSpPr>
          <p:spPr bwMode="auto">
            <a:xfrm>
              <a:off x="4724400" y="4961587"/>
              <a:ext cx="2201333" cy="988664"/>
            </a:xfrm>
            <a:custGeom>
              <a:avLst/>
              <a:gdLst>
                <a:gd name="connsiteX0" fmla="*/ 0 w 2201333"/>
                <a:gd name="connsiteY0" fmla="*/ 907962 h 988664"/>
                <a:gd name="connsiteX1" fmla="*/ 1286933 w 2201333"/>
                <a:gd name="connsiteY1" fmla="*/ 899495 h 988664"/>
                <a:gd name="connsiteX2" fmla="*/ 1845733 w 2201333"/>
                <a:gd name="connsiteY2" fmla="*/ 2028 h 988664"/>
                <a:gd name="connsiteX3" fmla="*/ 2201333 w 2201333"/>
                <a:gd name="connsiteY3" fmla="*/ 645495 h 988664"/>
              </a:gdLst>
              <a:ahLst/>
              <a:cxnLst>
                <a:cxn ang="0">
                  <a:pos x="connsiteX0" y="connsiteY0"/>
                </a:cxn>
                <a:cxn ang="0">
                  <a:pos x="connsiteX1" y="connsiteY1"/>
                </a:cxn>
                <a:cxn ang="0">
                  <a:pos x="connsiteX2" y="connsiteY2"/>
                </a:cxn>
                <a:cxn ang="0">
                  <a:pos x="connsiteX3" y="connsiteY3"/>
                </a:cxn>
              </a:cxnLst>
              <a:rect l="l" t="t" r="r" b="b"/>
              <a:pathLst>
                <a:path w="2201333" h="988664">
                  <a:moveTo>
                    <a:pt x="0" y="907962"/>
                  </a:moveTo>
                  <a:cubicBezTo>
                    <a:pt x="489655" y="979223"/>
                    <a:pt x="979311" y="1050484"/>
                    <a:pt x="1286933" y="899495"/>
                  </a:cubicBezTo>
                  <a:cubicBezTo>
                    <a:pt x="1594555" y="748506"/>
                    <a:pt x="1693333" y="44361"/>
                    <a:pt x="1845733" y="2028"/>
                  </a:cubicBezTo>
                  <a:cubicBezTo>
                    <a:pt x="1998133" y="-40305"/>
                    <a:pt x="2173111" y="593284"/>
                    <a:pt x="2201333" y="645495"/>
                  </a:cubicBezTo>
                </a:path>
              </a:pathLst>
            </a:custGeom>
            <a:noFill/>
            <a:ln w="9525" cap="flat" cmpd="sng" algn="ctr">
              <a:solidFill>
                <a:srgbClr val="0028A5"/>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45" name="Freeform: Shape 44">
              <a:extLst>
                <a:ext uri="{FF2B5EF4-FFF2-40B4-BE49-F238E27FC236}">
                  <a16:creationId xmlns:a16="http://schemas.microsoft.com/office/drawing/2014/main" id="{B6A28E47-446E-4903-B8A5-1E0BEDCBF4BD}"/>
                </a:ext>
              </a:extLst>
            </p:cNvPr>
            <p:cNvSpPr/>
            <p:nvPr/>
          </p:nvSpPr>
          <p:spPr bwMode="auto">
            <a:xfrm>
              <a:off x="1991544" y="4969083"/>
              <a:ext cx="2201333" cy="988664"/>
            </a:xfrm>
            <a:custGeom>
              <a:avLst/>
              <a:gdLst>
                <a:gd name="connsiteX0" fmla="*/ 0 w 2201333"/>
                <a:gd name="connsiteY0" fmla="*/ 907962 h 988664"/>
                <a:gd name="connsiteX1" fmla="*/ 1286933 w 2201333"/>
                <a:gd name="connsiteY1" fmla="*/ 899495 h 988664"/>
                <a:gd name="connsiteX2" fmla="*/ 1845733 w 2201333"/>
                <a:gd name="connsiteY2" fmla="*/ 2028 h 988664"/>
                <a:gd name="connsiteX3" fmla="*/ 2201333 w 2201333"/>
                <a:gd name="connsiteY3" fmla="*/ 645495 h 988664"/>
              </a:gdLst>
              <a:ahLst/>
              <a:cxnLst>
                <a:cxn ang="0">
                  <a:pos x="connsiteX0" y="connsiteY0"/>
                </a:cxn>
                <a:cxn ang="0">
                  <a:pos x="connsiteX1" y="connsiteY1"/>
                </a:cxn>
                <a:cxn ang="0">
                  <a:pos x="connsiteX2" y="connsiteY2"/>
                </a:cxn>
                <a:cxn ang="0">
                  <a:pos x="connsiteX3" y="connsiteY3"/>
                </a:cxn>
              </a:cxnLst>
              <a:rect l="l" t="t" r="r" b="b"/>
              <a:pathLst>
                <a:path w="2201333" h="988664">
                  <a:moveTo>
                    <a:pt x="0" y="907962"/>
                  </a:moveTo>
                  <a:cubicBezTo>
                    <a:pt x="489655" y="979223"/>
                    <a:pt x="979311" y="1050484"/>
                    <a:pt x="1286933" y="899495"/>
                  </a:cubicBezTo>
                  <a:cubicBezTo>
                    <a:pt x="1594555" y="748506"/>
                    <a:pt x="1693333" y="44361"/>
                    <a:pt x="1845733" y="2028"/>
                  </a:cubicBezTo>
                  <a:cubicBezTo>
                    <a:pt x="1998133" y="-40305"/>
                    <a:pt x="2173111" y="593284"/>
                    <a:pt x="2201333" y="645495"/>
                  </a:cubicBezTo>
                </a:path>
              </a:pathLst>
            </a:custGeom>
            <a:noFill/>
            <a:ln w="9525" cap="flat" cmpd="sng" algn="ctr">
              <a:solidFill>
                <a:srgbClr val="0028A5"/>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46" name="Freeform: Shape 45">
              <a:extLst>
                <a:ext uri="{FF2B5EF4-FFF2-40B4-BE49-F238E27FC236}">
                  <a16:creationId xmlns:a16="http://schemas.microsoft.com/office/drawing/2014/main" id="{E565B9BF-A0E6-4A70-ABB0-C1D87D959869}"/>
                </a:ext>
              </a:extLst>
            </p:cNvPr>
            <p:cNvSpPr/>
            <p:nvPr/>
          </p:nvSpPr>
          <p:spPr bwMode="auto">
            <a:xfrm>
              <a:off x="7417545" y="4969083"/>
              <a:ext cx="2201333" cy="988664"/>
            </a:xfrm>
            <a:custGeom>
              <a:avLst/>
              <a:gdLst>
                <a:gd name="connsiteX0" fmla="*/ 0 w 2201333"/>
                <a:gd name="connsiteY0" fmla="*/ 907962 h 988664"/>
                <a:gd name="connsiteX1" fmla="*/ 1286933 w 2201333"/>
                <a:gd name="connsiteY1" fmla="*/ 899495 h 988664"/>
                <a:gd name="connsiteX2" fmla="*/ 1845733 w 2201333"/>
                <a:gd name="connsiteY2" fmla="*/ 2028 h 988664"/>
                <a:gd name="connsiteX3" fmla="*/ 2201333 w 2201333"/>
                <a:gd name="connsiteY3" fmla="*/ 645495 h 988664"/>
              </a:gdLst>
              <a:ahLst/>
              <a:cxnLst>
                <a:cxn ang="0">
                  <a:pos x="connsiteX0" y="connsiteY0"/>
                </a:cxn>
                <a:cxn ang="0">
                  <a:pos x="connsiteX1" y="connsiteY1"/>
                </a:cxn>
                <a:cxn ang="0">
                  <a:pos x="connsiteX2" y="connsiteY2"/>
                </a:cxn>
                <a:cxn ang="0">
                  <a:pos x="connsiteX3" y="connsiteY3"/>
                </a:cxn>
              </a:cxnLst>
              <a:rect l="l" t="t" r="r" b="b"/>
              <a:pathLst>
                <a:path w="2201333" h="988664">
                  <a:moveTo>
                    <a:pt x="0" y="907962"/>
                  </a:moveTo>
                  <a:cubicBezTo>
                    <a:pt x="489655" y="979223"/>
                    <a:pt x="979311" y="1050484"/>
                    <a:pt x="1286933" y="899495"/>
                  </a:cubicBezTo>
                  <a:cubicBezTo>
                    <a:pt x="1594555" y="748506"/>
                    <a:pt x="1693333" y="44361"/>
                    <a:pt x="1845733" y="2028"/>
                  </a:cubicBezTo>
                  <a:cubicBezTo>
                    <a:pt x="1998133" y="-40305"/>
                    <a:pt x="2173111" y="593284"/>
                    <a:pt x="2201333" y="645495"/>
                  </a:cubicBezTo>
                </a:path>
              </a:pathLst>
            </a:custGeom>
            <a:noFill/>
            <a:ln w="9525" cap="flat" cmpd="sng" algn="ctr">
              <a:solidFill>
                <a:srgbClr val="0028A5"/>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50" name="Star: 5 Points 49">
              <a:extLst>
                <a:ext uri="{FF2B5EF4-FFF2-40B4-BE49-F238E27FC236}">
                  <a16:creationId xmlns:a16="http://schemas.microsoft.com/office/drawing/2014/main" id="{0472FDBD-D1B5-4BBD-AD01-FE42A795E952}"/>
                </a:ext>
              </a:extLst>
            </p:cNvPr>
            <p:cNvSpPr/>
            <p:nvPr/>
          </p:nvSpPr>
          <p:spPr bwMode="auto">
            <a:xfrm>
              <a:off x="6600056" y="1005033"/>
              <a:ext cx="249474" cy="193651"/>
            </a:xfrm>
            <a:prstGeom prst="star5">
              <a:avLst/>
            </a:prstGeom>
            <a:solidFill>
              <a:schemeClr val="accent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grpSp>
      <p:sp>
        <p:nvSpPr>
          <p:cNvPr id="51" name="TextBox 50">
            <a:extLst>
              <a:ext uri="{FF2B5EF4-FFF2-40B4-BE49-F238E27FC236}">
                <a16:creationId xmlns:a16="http://schemas.microsoft.com/office/drawing/2014/main" id="{4894C27F-9793-4F41-8B64-564B04EDBA58}"/>
              </a:ext>
            </a:extLst>
          </p:cNvPr>
          <p:cNvSpPr txBox="1"/>
          <p:nvPr/>
        </p:nvSpPr>
        <p:spPr>
          <a:xfrm>
            <a:off x="911225" y="3402319"/>
            <a:ext cx="9793088" cy="553998"/>
          </a:xfrm>
          <a:prstGeom prst="rect">
            <a:avLst/>
          </a:prstGeom>
          <a:solidFill>
            <a:schemeClr val="accent2"/>
          </a:solidFill>
        </p:spPr>
        <p:txBody>
          <a:bodyPr wrap="square" rtlCol="0">
            <a:spAutoFit/>
          </a:bodyPr>
          <a:lstStyle/>
          <a:p>
            <a:r>
              <a:rPr lang="en-GB" sz="3000" dirty="0"/>
              <a:t>Seems pattern driven</a:t>
            </a:r>
          </a:p>
        </p:txBody>
      </p:sp>
      <p:sp>
        <p:nvSpPr>
          <p:cNvPr id="29" name="Fußzeilenplatzhalter 11">
            <a:extLst>
              <a:ext uri="{FF2B5EF4-FFF2-40B4-BE49-F238E27FC236}">
                <a16:creationId xmlns:a16="http://schemas.microsoft.com/office/drawing/2014/main" id="{97C75C5A-13BD-473D-BA88-A82AFEE3C53A}"/>
              </a:ext>
            </a:extLst>
          </p:cNvPr>
          <p:cNvSpPr>
            <a:spLocks noGrp="1"/>
          </p:cNvSpPr>
          <p:nvPr>
            <p:ph type="ftr" sz="quarter" idx="11"/>
          </p:nvPr>
        </p:nvSpPr>
        <p:spPr>
          <a:xfrm>
            <a:off x="2255308" y="6524625"/>
            <a:ext cx="7008284" cy="215900"/>
          </a:xfrm>
        </p:spPr>
        <p:txBody>
          <a:bodyPr/>
          <a:lstStyle/>
          <a:p>
            <a:r>
              <a:rPr lang="en-US" dirty="0"/>
              <a:t>Predicting Disease Spread, Maximilian Tornow</a:t>
            </a:r>
          </a:p>
        </p:txBody>
      </p:sp>
    </p:spTree>
    <p:extLst>
      <p:ext uri="{BB962C8B-B14F-4D97-AF65-F5344CB8AC3E}">
        <p14:creationId xmlns:p14="http://schemas.microsoft.com/office/powerpoint/2010/main" val="377038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7BEE4-163C-40DA-B92B-10B026BFDBD5}"/>
              </a:ext>
            </a:extLst>
          </p:cNvPr>
          <p:cNvSpPr>
            <a:spLocks noGrp="1"/>
          </p:cNvSpPr>
          <p:nvPr>
            <p:ph type="title"/>
          </p:nvPr>
        </p:nvSpPr>
        <p:spPr/>
        <p:txBody>
          <a:bodyPr/>
          <a:lstStyle/>
          <a:p>
            <a:r>
              <a:rPr lang="de-DE" dirty="0" err="1"/>
              <a:t>Exploratory</a:t>
            </a:r>
            <a:r>
              <a:rPr lang="de-DE" dirty="0"/>
              <a:t> Analysis – Time </a:t>
            </a:r>
            <a:r>
              <a:rPr lang="de-DE" dirty="0" err="1"/>
              <a:t>series</a:t>
            </a:r>
            <a:r>
              <a:rPr lang="de-DE" dirty="0"/>
              <a:t> </a:t>
            </a:r>
            <a:r>
              <a:rPr lang="de-DE" dirty="0" err="1"/>
              <a:t>plots</a:t>
            </a:r>
            <a:r>
              <a:rPr lang="de-DE" dirty="0"/>
              <a:t> </a:t>
            </a:r>
            <a:r>
              <a:rPr lang="de-DE" dirty="0" err="1"/>
              <a:t>scaled</a:t>
            </a:r>
            <a:r>
              <a:rPr lang="de-DE" dirty="0"/>
              <a:t> (500)</a:t>
            </a:r>
            <a:endParaRPr lang="en-GB" dirty="0"/>
          </a:p>
        </p:txBody>
      </p:sp>
      <p:sp>
        <p:nvSpPr>
          <p:cNvPr id="3" name="Date Placeholder 2">
            <a:extLst>
              <a:ext uri="{FF2B5EF4-FFF2-40B4-BE49-F238E27FC236}">
                <a16:creationId xmlns:a16="http://schemas.microsoft.com/office/drawing/2014/main" id="{3C4EE276-69A3-4CA0-A023-D940F974691C}"/>
              </a:ext>
            </a:extLst>
          </p:cNvPr>
          <p:cNvSpPr>
            <a:spLocks noGrp="1"/>
          </p:cNvSpPr>
          <p:nvPr>
            <p:ph type="dt" sz="half" idx="10"/>
          </p:nvPr>
        </p:nvSpPr>
        <p:spPr/>
        <p:txBody>
          <a:bodyPr/>
          <a:lstStyle/>
          <a:p>
            <a:fld id="{24FC34A0-26AB-4264-9A71-1C5A1002E2F9}" type="datetime1">
              <a:rPr lang="en-US" smtClean="0"/>
              <a:t>5/31/2018</a:t>
            </a:fld>
            <a:endParaRPr lang="en-US" dirty="0"/>
          </a:p>
        </p:txBody>
      </p:sp>
      <p:sp>
        <p:nvSpPr>
          <p:cNvPr id="5" name="Slide Number Placeholder 4">
            <a:extLst>
              <a:ext uri="{FF2B5EF4-FFF2-40B4-BE49-F238E27FC236}">
                <a16:creationId xmlns:a16="http://schemas.microsoft.com/office/drawing/2014/main" id="{AD0DE141-2DA8-43E1-9A75-2D053335A549}"/>
              </a:ext>
            </a:extLst>
          </p:cNvPr>
          <p:cNvSpPr>
            <a:spLocks noGrp="1"/>
          </p:cNvSpPr>
          <p:nvPr>
            <p:ph type="sldNum" sz="quarter" idx="12"/>
          </p:nvPr>
        </p:nvSpPr>
        <p:spPr/>
        <p:txBody>
          <a:bodyPr/>
          <a:lstStyle/>
          <a:p>
            <a:r>
              <a:rPr lang="en-US"/>
              <a:t>Page </a:t>
            </a:r>
            <a:fld id="{9D46F3A4-F478-9440-BC8E-B732027F4C86}" type="slidenum">
              <a:rPr lang="en-US" smtClean="0"/>
              <a:pPr/>
              <a:t>14</a:t>
            </a:fld>
            <a:endParaRPr lang="en-US" dirty="0"/>
          </a:p>
        </p:txBody>
      </p:sp>
      <p:pic>
        <p:nvPicPr>
          <p:cNvPr id="59" name="Picture Placeholder 58">
            <a:extLst>
              <a:ext uri="{FF2B5EF4-FFF2-40B4-BE49-F238E27FC236}">
                <a16:creationId xmlns:a16="http://schemas.microsoft.com/office/drawing/2014/main" id="{07942293-3B45-47D4-B760-CC572C07140B}"/>
              </a:ext>
            </a:extLst>
          </p:cNvPr>
          <p:cNvPicPr>
            <a:picLocks noGrp="1" noChangeAspect="1"/>
          </p:cNvPicPr>
          <p:nvPr>
            <p:ph type="pic" sz="quarter" idx="13"/>
          </p:nvPr>
        </p:nvPicPr>
        <p:blipFill>
          <a:blip r:embed="rId3"/>
          <a:stretch>
            <a:fillRect/>
          </a:stretch>
        </p:blipFill>
        <p:spPr>
          <a:xfrm>
            <a:off x="1824849" y="840758"/>
            <a:ext cx="2421621" cy="1800200"/>
          </a:xfrm>
        </p:spPr>
      </p:pic>
      <p:pic>
        <p:nvPicPr>
          <p:cNvPr id="57" name="Picture Placeholder 56">
            <a:extLst>
              <a:ext uri="{FF2B5EF4-FFF2-40B4-BE49-F238E27FC236}">
                <a16:creationId xmlns:a16="http://schemas.microsoft.com/office/drawing/2014/main" id="{77CA8099-296A-4591-B37D-E43FCA459094}"/>
              </a:ext>
            </a:extLst>
          </p:cNvPr>
          <p:cNvPicPr>
            <a:picLocks noGrp="1" noChangeAspect="1"/>
          </p:cNvPicPr>
          <p:nvPr>
            <p:ph type="pic" sz="quarter" idx="14"/>
          </p:nvPr>
        </p:nvPicPr>
        <p:blipFill>
          <a:blip r:embed="rId4"/>
          <a:stretch>
            <a:fillRect/>
          </a:stretch>
        </p:blipFill>
        <p:spPr>
          <a:xfrm>
            <a:off x="4524904" y="840758"/>
            <a:ext cx="2421621" cy="1800200"/>
          </a:xfrm>
        </p:spPr>
      </p:pic>
      <p:pic>
        <p:nvPicPr>
          <p:cNvPr id="55" name="Picture Placeholder 54">
            <a:extLst>
              <a:ext uri="{FF2B5EF4-FFF2-40B4-BE49-F238E27FC236}">
                <a16:creationId xmlns:a16="http://schemas.microsoft.com/office/drawing/2014/main" id="{88CD6846-5237-4BA3-BFDD-D66AD48FDDEA}"/>
              </a:ext>
            </a:extLst>
          </p:cNvPr>
          <p:cNvPicPr>
            <a:picLocks noGrp="1" noChangeAspect="1"/>
          </p:cNvPicPr>
          <p:nvPr>
            <p:ph type="pic" sz="quarter" idx="15"/>
          </p:nvPr>
        </p:nvPicPr>
        <p:blipFill>
          <a:blip r:embed="rId5"/>
          <a:srcRect t="1969" b="1969"/>
          <a:stretch>
            <a:fillRect/>
          </a:stretch>
        </p:blipFill>
        <p:spPr/>
      </p:pic>
      <p:pic>
        <p:nvPicPr>
          <p:cNvPr id="53" name="Picture Placeholder 52">
            <a:extLst>
              <a:ext uri="{FF2B5EF4-FFF2-40B4-BE49-F238E27FC236}">
                <a16:creationId xmlns:a16="http://schemas.microsoft.com/office/drawing/2014/main" id="{296879A9-3B21-4560-8D00-F6A800914703}"/>
              </a:ext>
            </a:extLst>
          </p:cNvPr>
          <p:cNvPicPr>
            <a:picLocks noGrp="1" noChangeAspect="1"/>
          </p:cNvPicPr>
          <p:nvPr>
            <p:ph type="pic" sz="quarter" idx="16"/>
          </p:nvPr>
        </p:nvPicPr>
        <p:blipFill>
          <a:blip r:embed="rId6"/>
          <a:srcRect t="1969" b="1969"/>
          <a:stretch>
            <a:fillRect/>
          </a:stretch>
        </p:blipFill>
        <p:spPr/>
      </p:pic>
      <p:pic>
        <p:nvPicPr>
          <p:cNvPr id="51" name="Picture Placeholder 50">
            <a:extLst>
              <a:ext uri="{FF2B5EF4-FFF2-40B4-BE49-F238E27FC236}">
                <a16:creationId xmlns:a16="http://schemas.microsoft.com/office/drawing/2014/main" id="{021EEA25-29E1-4DAC-A130-6B461DB4EDC0}"/>
              </a:ext>
            </a:extLst>
          </p:cNvPr>
          <p:cNvPicPr>
            <a:picLocks noGrp="1" noChangeAspect="1"/>
          </p:cNvPicPr>
          <p:nvPr>
            <p:ph type="pic" sz="quarter" idx="17"/>
          </p:nvPr>
        </p:nvPicPr>
        <p:blipFill>
          <a:blip r:embed="rId7"/>
          <a:srcRect t="1969" b="1969"/>
          <a:stretch>
            <a:fillRect/>
          </a:stretch>
        </p:blipFill>
        <p:spPr/>
      </p:pic>
      <p:pic>
        <p:nvPicPr>
          <p:cNvPr id="49" name="Picture Placeholder 48">
            <a:extLst>
              <a:ext uri="{FF2B5EF4-FFF2-40B4-BE49-F238E27FC236}">
                <a16:creationId xmlns:a16="http://schemas.microsoft.com/office/drawing/2014/main" id="{0E39ECFE-9801-4C16-8993-FF7D2FC2E85A}"/>
              </a:ext>
            </a:extLst>
          </p:cNvPr>
          <p:cNvPicPr>
            <a:picLocks noGrp="1" noChangeAspect="1"/>
          </p:cNvPicPr>
          <p:nvPr>
            <p:ph type="pic" sz="quarter" idx="18"/>
          </p:nvPr>
        </p:nvPicPr>
        <p:blipFill>
          <a:blip r:embed="rId8"/>
          <a:srcRect t="1969" b="1969"/>
          <a:stretch>
            <a:fillRect/>
          </a:stretch>
        </p:blipFill>
        <p:spPr/>
      </p:pic>
      <p:pic>
        <p:nvPicPr>
          <p:cNvPr id="47" name="Picture Placeholder 46">
            <a:extLst>
              <a:ext uri="{FF2B5EF4-FFF2-40B4-BE49-F238E27FC236}">
                <a16:creationId xmlns:a16="http://schemas.microsoft.com/office/drawing/2014/main" id="{6AA8E87D-BFA8-4890-9066-BD58A250B524}"/>
              </a:ext>
            </a:extLst>
          </p:cNvPr>
          <p:cNvPicPr>
            <a:picLocks noGrp="1" noChangeAspect="1"/>
          </p:cNvPicPr>
          <p:nvPr>
            <p:ph type="pic" sz="quarter" idx="19"/>
          </p:nvPr>
        </p:nvPicPr>
        <p:blipFill>
          <a:blip r:embed="rId9"/>
          <a:srcRect t="1969" b="1969"/>
          <a:stretch>
            <a:fillRect/>
          </a:stretch>
        </p:blipFill>
        <p:spPr/>
      </p:pic>
      <p:pic>
        <p:nvPicPr>
          <p:cNvPr id="45" name="Picture Placeholder 44">
            <a:extLst>
              <a:ext uri="{FF2B5EF4-FFF2-40B4-BE49-F238E27FC236}">
                <a16:creationId xmlns:a16="http://schemas.microsoft.com/office/drawing/2014/main" id="{7F07E607-4E42-42A4-A5BD-520D78F35E7F}"/>
              </a:ext>
            </a:extLst>
          </p:cNvPr>
          <p:cNvPicPr>
            <a:picLocks noGrp="1" noChangeAspect="1"/>
          </p:cNvPicPr>
          <p:nvPr>
            <p:ph type="pic" sz="quarter" idx="20"/>
          </p:nvPr>
        </p:nvPicPr>
        <p:blipFill>
          <a:blip r:embed="rId10"/>
          <a:srcRect t="1969" b="1969"/>
          <a:stretch>
            <a:fillRect/>
          </a:stretch>
        </p:blipFill>
        <p:spPr/>
      </p:pic>
      <p:pic>
        <p:nvPicPr>
          <p:cNvPr id="43" name="Picture Placeholder 42">
            <a:extLst>
              <a:ext uri="{FF2B5EF4-FFF2-40B4-BE49-F238E27FC236}">
                <a16:creationId xmlns:a16="http://schemas.microsoft.com/office/drawing/2014/main" id="{FABBEBF5-F241-44F2-980A-393D52202C66}"/>
              </a:ext>
            </a:extLst>
          </p:cNvPr>
          <p:cNvPicPr>
            <a:picLocks noGrp="1" noChangeAspect="1"/>
          </p:cNvPicPr>
          <p:nvPr>
            <p:ph type="pic" sz="quarter" idx="21"/>
          </p:nvPr>
        </p:nvPicPr>
        <p:blipFill>
          <a:blip r:embed="rId11"/>
          <a:srcRect t="1969" b="1969"/>
          <a:stretch>
            <a:fillRect/>
          </a:stretch>
        </p:blipFill>
        <p:spPr/>
      </p:pic>
      <p:sp>
        <p:nvSpPr>
          <p:cNvPr id="60" name="TextBox 59">
            <a:extLst>
              <a:ext uri="{FF2B5EF4-FFF2-40B4-BE49-F238E27FC236}">
                <a16:creationId xmlns:a16="http://schemas.microsoft.com/office/drawing/2014/main" id="{550FB49A-72F6-45AA-9CA4-AFD9C235D77F}"/>
              </a:ext>
            </a:extLst>
          </p:cNvPr>
          <p:cNvSpPr txBox="1"/>
          <p:nvPr/>
        </p:nvSpPr>
        <p:spPr>
          <a:xfrm>
            <a:off x="222575" y="878966"/>
            <a:ext cx="1377300" cy="430887"/>
          </a:xfrm>
          <a:prstGeom prst="rect">
            <a:avLst/>
          </a:prstGeom>
          <a:noFill/>
        </p:spPr>
        <p:txBody>
          <a:bodyPr wrap="none" rtlCol="0">
            <a:spAutoFit/>
          </a:bodyPr>
          <a:lstStyle/>
          <a:p>
            <a:r>
              <a:rPr lang="de-DE" sz="2200" dirty="0"/>
              <a:t>San Juan</a:t>
            </a:r>
            <a:endParaRPr lang="en-GB" sz="2200" dirty="0"/>
          </a:p>
        </p:txBody>
      </p:sp>
      <p:sp>
        <p:nvSpPr>
          <p:cNvPr id="16" name="Fußzeilenplatzhalter 11">
            <a:extLst>
              <a:ext uri="{FF2B5EF4-FFF2-40B4-BE49-F238E27FC236}">
                <a16:creationId xmlns:a16="http://schemas.microsoft.com/office/drawing/2014/main" id="{5925D009-421B-40D2-961C-1C98DC98DEC2}"/>
              </a:ext>
            </a:extLst>
          </p:cNvPr>
          <p:cNvSpPr>
            <a:spLocks noGrp="1"/>
          </p:cNvSpPr>
          <p:nvPr>
            <p:ph type="ftr" sz="quarter" idx="11"/>
          </p:nvPr>
        </p:nvSpPr>
        <p:spPr>
          <a:xfrm>
            <a:off x="2255308" y="6524625"/>
            <a:ext cx="7008284" cy="215900"/>
          </a:xfrm>
        </p:spPr>
        <p:txBody>
          <a:bodyPr/>
          <a:lstStyle/>
          <a:p>
            <a:r>
              <a:rPr lang="en-US" dirty="0"/>
              <a:t>Predicting Disease Spread, Maximilian Tornow</a:t>
            </a:r>
          </a:p>
        </p:txBody>
      </p:sp>
    </p:spTree>
    <p:extLst>
      <p:ext uri="{BB962C8B-B14F-4D97-AF65-F5344CB8AC3E}">
        <p14:creationId xmlns:p14="http://schemas.microsoft.com/office/powerpoint/2010/main" val="142602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3FF1F-6DFB-491B-9375-61C1869055CA}"/>
              </a:ext>
            </a:extLst>
          </p:cNvPr>
          <p:cNvSpPr>
            <a:spLocks noGrp="1"/>
          </p:cNvSpPr>
          <p:nvPr>
            <p:ph type="title"/>
          </p:nvPr>
        </p:nvSpPr>
        <p:spPr/>
        <p:txBody>
          <a:bodyPr/>
          <a:lstStyle/>
          <a:p>
            <a:r>
              <a:rPr lang="de-DE" dirty="0" err="1"/>
              <a:t>Exploratory</a:t>
            </a:r>
            <a:r>
              <a:rPr lang="de-DE" dirty="0"/>
              <a:t> Analysis – Time </a:t>
            </a:r>
            <a:r>
              <a:rPr lang="de-DE" dirty="0" err="1"/>
              <a:t>series</a:t>
            </a:r>
            <a:r>
              <a:rPr lang="de-DE" dirty="0"/>
              <a:t> </a:t>
            </a:r>
            <a:r>
              <a:rPr lang="de-DE" dirty="0" err="1"/>
              <a:t>plots</a:t>
            </a:r>
            <a:r>
              <a:rPr lang="de-DE" dirty="0"/>
              <a:t> </a:t>
            </a:r>
            <a:r>
              <a:rPr lang="de-DE" dirty="0" err="1"/>
              <a:t>unscaled</a:t>
            </a:r>
            <a:endParaRPr lang="en-GB" dirty="0"/>
          </a:p>
        </p:txBody>
      </p:sp>
      <p:sp>
        <p:nvSpPr>
          <p:cNvPr id="3" name="Date Placeholder 2">
            <a:extLst>
              <a:ext uri="{FF2B5EF4-FFF2-40B4-BE49-F238E27FC236}">
                <a16:creationId xmlns:a16="http://schemas.microsoft.com/office/drawing/2014/main" id="{2281C52B-88F6-417C-82FD-1C160D9DAD73}"/>
              </a:ext>
            </a:extLst>
          </p:cNvPr>
          <p:cNvSpPr>
            <a:spLocks noGrp="1"/>
          </p:cNvSpPr>
          <p:nvPr>
            <p:ph type="dt" sz="half" idx="10"/>
          </p:nvPr>
        </p:nvSpPr>
        <p:spPr/>
        <p:txBody>
          <a:bodyPr/>
          <a:lstStyle/>
          <a:p>
            <a:fld id="{24FC34A0-26AB-4264-9A71-1C5A1002E2F9}" type="datetime1">
              <a:rPr lang="en-US" smtClean="0"/>
              <a:t>5/31/2018</a:t>
            </a:fld>
            <a:endParaRPr lang="en-US" dirty="0"/>
          </a:p>
        </p:txBody>
      </p:sp>
      <p:sp>
        <p:nvSpPr>
          <p:cNvPr id="5" name="Slide Number Placeholder 4">
            <a:extLst>
              <a:ext uri="{FF2B5EF4-FFF2-40B4-BE49-F238E27FC236}">
                <a16:creationId xmlns:a16="http://schemas.microsoft.com/office/drawing/2014/main" id="{1A610261-E5C9-475C-A212-95C63D93325E}"/>
              </a:ext>
            </a:extLst>
          </p:cNvPr>
          <p:cNvSpPr>
            <a:spLocks noGrp="1"/>
          </p:cNvSpPr>
          <p:nvPr>
            <p:ph type="sldNum" sz="quarter" idx="12"/>
          </p:nvPr>
        </p:nvSpPr>
        <p:spPr/>
        <p:txBody>
          <a:bodyPr/>
          <a:lstStyle/>
          <a:p>
            <a:r>
              <a:rPr lang="en-US"/>
              <a:t>Page </a:t>
            </a:r>
            <a:fld id="{9D46F3A4-F478-9440-BC8E-B732027F4C86}" type="slidenum">
              <a:rPr lang="en-US" smtClean="0"/>
              <a:pPr/>
              <a:t>15</a:t>
            </a:fld>
            <a:endParaRPr lang="en-US" dirty="0"/>
          </a:p>
        </p:txBody>
      </p:sp>
      <p:pic>
        <p:nvPicPr>
          <p:cNvPr id="32" name="Picture Placeholder 31">
            <a:extLst>
              <a:ext uri="{FF2B5EF4-FFF2-40B4-BE49-F238E27FC236}">
                <a16:creationId xmlns:a16="http://schemas.microsoft.com/office/drawing/2014/main" id="{8619B019-4A7A-4D0B-86C5-67767E9BB999}"/>
              </a:ext>
            </a:extLst>
          </p:cNvPr>
          <p:cNvPicPr>
            <a:picLocks noGrp="1" noChangeAspect="1"/>
          </p:cNvPicPr>
          <p:nvPr>
            <p:ph type="pic" sz="quarter" idx="13"/>
          </p:nvPr>
        </p:nvPicPr>
        <p:blipFill>
          <a:blip r:embed="rId3"/>
          <a:stretch>
            <a:fillRect/>
          </a:stretch>
        </p:blipFill>
        <p:spPr>
          <a:xfrm>
            <a:off x="1834458" y="840758"/>
            <a:ext cx="2402402" cy="1800200"/>
          </a:xfrm>
        </p:spPr>
      </p:pic>
      <p:pic>
        <p:nvPicPr>
          <p:cNvPr id="30" name="Picture Placeholder 29">
            <a:extLst>
              <a:ext uri="{FF2B5EF4-FFF2-40B4-BE49-F238E27FC236}">
                <a16:creationId xmlns:a16="http://schemas.microsoft.com/office/drawing/2014/main" id="{3AAA2CD4-ACCA-4D21-86CC-21F0413A5F6A}"/>
              </a:ext>
            </a:extLst>
          </p:cNvPr>
          <p:cNvPicPr>
            <a:picLocks noGrp="1" noChangeAspect="1"/>
          </p:cNvPicPr>
          <p:nvPr>
            <p:ph type="pic" sz="quarter" idx="14"/>
          </p:nvPr>
        </p:nvPicPr>
        <p:blipFill>
          <a:blip r:embed="rId4"/>
          <a:stretch>
            <a:fillRect/>
          </a:stretch>
        </p:blipFill>
        <p:spPr>
          <a:xfrm>
            <a:off x="4544123" y="840758"/>
            <a:ext cx="2383183" cy="1800200"/>
          </a:xfrm>
        </p:spPr>
      </p:pic>
      <p:pic>
        <p:nvPicPr>
          <p:cNvPr id="28" name="Picture Placeholder 27">
            <a:extLst>
              <a:ext uri="{FF2B5EF4-FFF2-40B4-BE49-F238E27FC236}">
                <a16:creationId xmlns:a16="http://schemas.microsoft.com/office/drawing/2014/main" id="{70F149AA-9FCC-4BA3-9AE4-F5069AEE12F6}"/>
              </a:ext>
            </a:extLst>
          </p:cNvPr>
          <p:cNvPicPr>
            <a:picLocks noGrp="1" noChangeAspect="1"/>
          </p:cNvPicPr>
          <p:nvPr>
            <p:ph type="pic" sz="quarter" idx="15"/>
          </p:nvPr>
        </p:nvPicPr>
        <p:blipFill>
          <a:blip r:embed="rId5"/>
          <a:stretch>
            <a:fillRect/>
          </a:stretch>
        </p:blipFill>
        <p:spPr>
          <a:xfrm>
            <a:off x="7244668" y="840758"/>
            <a:ext cx="2383183" cy="1800200"/>
          </a:xfrm>
        </p:spPr>
      </p:pic>
      <p:pic>
        <p:nvPicPr>
          <p:cNvPr id="26" name="Picture Placeholder 25">
            <a:extLst>
              <a:ext uri="{FF2B5EF4-FFF2-40B4-BE49-F238E27FC236}">
                <a16:creationId xmlns:a16="http://schemas.microsoft.com/office/drawing/2014/main" id="{D3A7B5D8-F72B-45A8-AA88-E0806072A8FC}"/>
              </a:ext>
            </a:extLst>
          </p:cNvPr>
          <p:cNvPicPr>
            <a:picLocks noGrp="1" noChangeAspect="1"/>
          </p:cNvPicPr>
          <p:nvPr>
            <p:ph type="pic" sz="quarter" idx="16"/>
          </p:nvPr>
        </p:nvPicPr>
        <p:blipFill>
          <a:blip r:embed="rId6"/>
          <a:stretch>
            <a:fillRect/>
          </a:stretch>
        </p:blipFill>
        <p:spPr>
          <a:xfrm>
            <a:off x="1824849" y="2710087"/>
            <a:ext cx="2421621" cy="1800200"/>
          </a:xfrm>
        </p:spPr>
      </p:pic>
      <p:pic>
        <p:nvPicPr>
          <p:cNvPr id="24" name="Picture Placeholder 23">
            <a:extLst>
              <a:ext uri="{FF2B5EF4-FFF2-40B4-BE49-F238E27FC236}">
                <a16:creationId xmlns:a16="http://schemas.microsoft.com/office/drawing/2014/main" id="{32FDAC7B-425E-4AD8-BD30-AEF80098F51D}"/>
              </a:ext>
            </a:extLst>
          </p:cNvPr>
          <p:cNvPicPr>
            <a:picLocks noGrp="1" noChangeAspect="1"/>
          </p:cNvPicPr>
          <p:nvPr>
            <p:ph type="pic" sz="quarter" idx="17"/>
          </p:nvPr>
        </p:nvPicPr>
        <p:blipFill>
          <a:blip r:embed="rId7"/>
          <a:stretch>
            <a:fillRect/>
          </a:stretch>
        </p:blipFill>
        <p:spPr>
          <a:xfrm>
            <a:off x="4544123" y="2710087"/>
            <a:ext cx="2383183" cy="1800200"/>
          </a:xfrm>
        </p:spPr>
      </p:pic>
      <p:pic>
        <p:nvPicPr>
          <p:cNvPr id="22" name="Picture Placeholder 21">
            <a:extLst>
              <a:ext uri="{FF2B5EF4-FFF2-40B4-BE49-F238E27FC236}">
                <a16:creationId xmlns:a16="http://schemas.microsoft.com/office/drawing/2014/main" id="{99580E4C-EA4E-42AC-B4F5-E16708EEEB23}"/>
              </a:ext>
            </a:extLst>
          </p:cNvPr>
          <p:cNvPicPr>
            <a:picLocks noGrp="1" noChangeAspect="1"/>
          </p:cNvPicPr>
          <p:nvPr>
            <p:ph type="pic" sz="quarter" idx="18"/>
          </p:nvPr>
        </p:nvPicPr>
        <p:blipFill>
          <a:blip r:embed="rId8"/>
          <a:stretch>
            <a:fillRect/>
          </a:stretch>
        </p:blipFill>
        <p:spPr>
          <a:xfrm>
            <a:off x="7244668" y="2710087"/>
            <a:ext cx="2383183" cy="1800200"/>
          </a:xfrm>
        </p:spPr>
      </p:pic>
      <p:pic>
        <p:nvPicPr>
          <p:cNvPr id="20" name="Picture Placeholder 19">
            <a:extLst>
              <a:ext uri="{FF2B5EF4-FFF2-40B4-BE49-F238E27FC236}">
                <a16:creationId xmlns:a16="http://schemas.microsoft.com/office/drawing/2014/main" id="{168859F0-FB3A-4FEF-B1C5-0C0AE10708D7}"/>
              </a:ext>
            </a:extLst>
          </p:cNvPr>
          <p:cNvPicPr>
            <a:picLocks noGrp="1" noChangeAspect="1"/>
          </p:cNvPicPr>
          <p:nvPr>
            <p:ph type="pic" sz="quarter" idx="19"/>
          </p:nvPr>
        </p:nvPicPr>
        <p:blipFill>
          <a:blip r:embed="rId9"/>
          <a:stretch>
            <a:fillRect/>
          </a:stretch>
        </p:blipFill>
        <p:spPr>
          <a:xfrm>
            <a:off x="1844068" y="4581128"/>
            <a:ext cx="2383183" cy="1800200"/>
          </a:xfrm>
        </p:spPr>
      </p:pic>
      <p:pic>
        <p:nvPicPr>
          <p:cNvPr id="18" name="Picture Placeholder 17">
            <a:extLst>
              <a:ext uri="{FF2B5EF4-FFF2-40B4-BE49-F238E27FC236}">
                <a16:creationId xmlns:a16="http://schemas.microsoft.com/office/drawing/2014/main" id="{8BE3CE07-053F-429E-A83A-C667C35BB2E5}"/>
              </a:ext>
            </a:extLst>
          </p:cNvPr>
          <p:cNvPicPr>
            <a:picLocks noGrp="1" noChangeAspect="1"/>
          </p:cNvPicPr>
          <p:nvPr>
            <p:ph type="pic" sz="quarter" idx="20"/>
          </p:nvPr>
        </p:nvPicPr>
        <p:blipFill>
          <a:blip r:embed="rId10"/>
          <a:stretch>
            <a:fillRect/>
          </a:stretch>
        </p:blipFill>
        <p:spPr>
          <a:xfrm>
            <a:off x="4544123" y="4581128"/>
            <a:ext cx="2383183" cy="1800200"/>
          </a:xfrm>
        </p:spPr>
      </p:pic>
      <p:pic>
        <p:nvPicPr>
          <p:cNvPr id="16" name="Picture Placeholder 15">
            <a:extLst>
              <a:ext uri="{FF2B5EF4-FFF2-40B4-BE49-F238E27FC236}">
                <a16:creationId xmlns:a16="http://schemas.microsoft.com/office/drawing/2014/main" id="{1579A883-3EEE-495D-BDC9-386B7B0BD561}"/>
              </a:ext>
            </a:extLst>
          </p:cNvPr>
          <p:cNvPicPr>
            <a:picLocks noGrp="1" noChangeAspect="1"/>
          </p:cNvPicPr>
          <p:nvPr>
            <p:ph type="pic" sz="quarter" idx="21"/>
          </p:nvPr>
        </p:nvPicPr>
        <p:blipFill>
          <a:blip r:embed="rId11"/>
          <a:stretch>
            <a:fillRect/>
          </a:stretch>
        </p:blipFill>
        <p:spPr>
          <a:xfrm>
            <a:off x="7244668" y="4581128"/>
            <a:ext cx="2383183" cy="1800200"/>
          </a:xfrm>
        </p:spPr>
      </p:pic>
      <p:sp>
        <p:nvSpPr>
          <p:cNvPr id="33" name="TextBox 32">
            <a:extLst>
              <a:ext uri="{FF2B5EF4-FFF2-40B4-BE49-F238E27FC236}">
                <a16:creationId xmlns:a16="http://schemas.microsoft.com/office/drawing/2014/main" id="{A0E62A58-E8EF-4365-8C04-DD7649EB71C2}"/>
              </a:ext>
            </a:extLst>
          </p:cNvPr>
          <p:cNvSpPr txBox="1"/>
          <p:nvPr/>
        </p:nvSpPr>
        <p:spPr>
          <a:xfrm>
            <a:off x="222575" y="878966"/>
            <a:ext cx="1016625" cy="430887"/>
          </a:xfrm>
          <a:prstGeom prst="rect">
            <a:avLst/>
          </a:prstGeom>
          <a:noFill/>
        </p:spPr>
        <p:txBody>
          <a:bodyPr wrap="none" rtlCol="0">
            <a:spAutoFit/>
          </a:bodyPr>
          <a:lstStyle/>
          <a:p>
            <a:r>
              <a:rPr lang="de-DE" sz="2200" dirty="0"/>
              <a:t>Iquitos</a:t>
            </a:r>
            <a:endParaRPr lang="en-GB" sz="2200" dirty="0"/>
          </a:p>
        </p:txBody>
      </p:sp>
      <p:grpSp>
        <p:nvGrpSpPr>
          <p:cNvPr id="9" name="Group 8">
            <a:extLst>
              <a:ext uri="{FF2B5EF4-FFF2-40B4-BE49-F238E27FC236}">
                <a16:creationId xmlns:a16="http://schemas.microsoft.com/office/drawing/2014/main" id="{547AC8A9-390B-44DB-8342-577EE55913BD}"/>
              </a:ext>
            </a:extLst>
          </p:cNvPr>
          <p:cNvGrpSpPr/>
          <p:nvPr/>
        </p:nvGrpSpPr>
        <p:grpSpPr>
          <a:xfrm>
            <a:off x="2006957" y="1124744"/>
            <a:ext cx="7544188" cy="4983087"/>
            <a:chOff x="2006957" y="1124744"/>
            <a:chExt cx="7544188" cy="4983087"/>
          </a:xfrm>
        </p:grpSpPr>
        <p:sp>
          <p:nvSpPr>
            <p:cNvPr id="6" name="Freeform: Shape 5">
              <a:extLst>
                <a:ext uri="{FF2B5EF4-FFF2-40B4-BE49-F238E27FC236}">
                  <a16:creationId xmlns:a16="http://schemas.microsoft.com/office/drawing/2014/main" id="{4BBFBC0F-6501-4080-90B9-131E3CCF8B5E}"/>
                </a:ext>
              </a:extLst>
            </p:cNvPr>
            <p:cNvSpPr/>
            <p:nvPr/>
          </p:nvSpPr>
          <p:spPr bwMode="auto">
            <a:xfrm>
              <a:off x="4724400" y="4918795"/>
              <a:ext cx="2125133" cy="1189036"/>
            </a:xfrm>
            <a:custGeom>
              <a:avLst/>
              <a:gdLst>
                <a:gd name="connsiteX0" fmla="*/ 0 w 2125133"/>
                <a:gd name="connsiteY0" fmla="*/ 338 h 1189036"/>
                <a:gd name="connsiteX1" fmla="*/ 601133 w 2125133"/>
                <a:gd name="connsiteY1" fmla="*/ 1058672 h 1189036"/>
                <a:gd name="connsiteX2" fmla="*/ 1430867 w 2125133"/>
                <a:gd name="connsiteY2" fmla="*/ 1016338 h 1189036"/>
                <a:gd name="connsiteX3" fmla="*/ 1693333 w 2125133"/>
                <a:gd name="connsiteY3" fmla="*/ 338 h 1189036"/>
                <a:gd name="connsiteX4" fmla="*/ 1913467 w 2125133"/>
                <a:gd name="connsiteY4" fmla="*/ 906272 h 1189036"/>
                <a:gd name="connsiteX5" fmla="*/ 2125133 w 2125133"/>
                <a:gd name="connsiteY5" fmla="*/ 1151805 h 118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5133" h="1189036">
                  <a:moveTo>
                    <a:pt x="0" y="338"/>
                  </a:moveTo>
                  <a:cubicBezTo>
                    <a:pt x="181327" y="444838"/>
                    <a:pt x="362655" y="889339"/>
                    <a:pt x="601133" y="1058672"/>
                  </a:cubicBezTo>
                  <a:cubicBezTo>
                    <a:pt x="839611" y="1228005"/>
                    <a:pt x="1248834" y="1192727"/>
                    <a:pt x="1430867" y="1016338"/>
                  </a:cubicBezTo>
                  <a:cubicBezTo>
                    <a:pt x="1612900" y="839949"/>
                    <a:pt x="1612900" y="18682"/>
                    <a:pt x="1693333" y="338"/>
                  </a:cubicBezTo>
                  <a:cubicBezTo>
                    <a:pt x="1773766" y="-18006"/>
                    <a:pt x="1841500" y="714361"/>
                    <a:pt x="1913467" y="906272"/>
                  </a:cubicBezTo>
                  <a:cubicBezTo>
                    <a:pt x="1985434" y="1098183"/>
                    <a:pt x="2092678" y="1266105"/>
                    <a:pt x="2125133" y="1151805"/>
                  </a:cubicBezTo>
                </a:path>
              </a:pathLst>
            </a:custGeom>
            <a:noFill/>
            <a:ln w="9525" cap="flat" cmpd="sng" algn="ctr">
              <a:solidFill>
                <a:srgbClr val="0028A5"/>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7" name="Freeform: Shape 16">
              <a:extLst>
                <a:ext uri="{FF2B5EF4-FFF2-40B4-BE49-F238E27FC236}">
                  <a16:creationId xmlns:a16="http://schemas.microsoft.com/office/drawing/2014/main" id="{D3624CEE-010F-41B9-B530-F475775C712C}"/>
                </a:ext>
              </a:extLst>
            </p:cNvPr>
            <p:cNvSpPr/>
            <p:nvPr/>
          </p:nvSpPr>
          <p:spPr bwMode="auto">
            <a:xfrm>
              <a:off x="2006960" y="4910328"/>
              <a:ext cx="2125133" cy="1189036"/>
            </a:xfrm>
            <a:custGeom>
              <a:avLst/>
              <a:gdLst>
                <a:gd name="connsiteX0" fmla="*/ 0 w 2125133"/>
                <a:gd name="connsiteY0" fmla="*/ 338 h 1189036"/>
                <a:gd name="connsiteX1" fmla="*/ 601133 w 2125133"/>
                <a:gd name="connsiteY1" fmla="*/ 1058672 h 1189036"/>
                <a:gd name="connsiteX2" fmla="*/ 1430867 w 2125133"/>
                <a:gd name="connsiteY2" fmla="*/ 1016338 h 1189036"/>
                <a:gd name="connsiteX3" fmla="*/ 1693333 w 2125133"/>
                <a:gd name="connsiteY3" fmla="*/ 338 h 1189036"/>
                <a:gd name="connsiteX4" fmla="*/ 1913467 w 2125133"/>
                <a:gd name="connsiteY4" fmla="*/ 906272 h 1189036"/>
                <a:gd name="connsiteX5" fmla="*/ 2125133 w 2125133"/>
                <a:gd name="connsiteY5" fmla="*/ 1151805 h 118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5133" h="1189036">
                  <a:moveTo>
                    <a:pt x="0" y="338"/>
                  </a:moveTo>
                  <a:cubicBezTo>
                    <a:pt x="181327" y="444838"/>
                    <a:pt x="362655" y="889339"/>
                    <a:pt x="601133" y="1058672"/>
                  </a:cubicBezTo>
                  <a:cubicBezTo>
                    <a:pt x="839611" y="1228005"/>
                    <a:pt x="1248834" y="1192727"/>
                    <a:pt x="1430867" y="1016338"/>
                  </a:cubicBezTo>
                  <a:cubicBezTo>
                    <a:pt x="1612900" y="839949"/>
                    <a:pt x="1612900" y="18682"/>
                    <a:pt x="1693333" y="338"/>
                  </a:cubicBezTo>
                  <a:cubicBezTo>
                    <a:pt x="1773766" y="-18006"/>
                    <a:pt x="1841500" y="714361"/>
                    <a:pt x="1913467" y="906272"/>
                  </a:cubicBezTo>
                  <a:cubicBezTo>
                    <a:pt x="1985434" y="1098183"/>
                    <a:pt x="2092678" y="1266105"/>
                    <a:pt x="2125133" y="1151805"/>
                  </a:cubicBezTo>
                </a:path>
              </a:pathLst>
            </a:custGeom>
            <a:noFill/>
            <a:ln w="9525" cap="flat" cmpd="sng" algn="ctr">
              <a:solidFill>
                <a:srgbClr val="0028A5"/>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9" name="Freeform: Shape 18">
              <a:extLst>
                <a:ext uri="{FF2B5EF4-FFF2-40B4-BE49-F238E27FC236}">
                  <a16:creationId xmlns:a16="http://schemas.microsoft.com/office/drawing/2014/main" id="{A8A0910A-006A-4B89-BD48-C7C06852D40D}"/>
                </a:ext>
              </a:extLst>
            </p:cNvPr>
            <p:cNvSpPr/>
            <p:nvPr/>
          </p:nvSpPr>
          <p:spPr bwMode="auto">
            <a:xfrm>
              <a:off x="7424494" y="4895602"/>
              <a:ext cx="2125133" cy="1189036"/>
            </a:xfrm>
            <a:custGeom>
              <a:avLst/>
              <a:gdLst>
                <a:gd name="connsiteX0" fmla="*/ 0 w 2125133"/>
                <a:gd name="connsiteY0" fmla="*/ 338 h 1189036"/>
                <a:gd name="connsiteX1" fmla="*/ 601133 w 2125133"/>
                <a:gd name="connsiteY1" fmla="*/ 1058672 h 1189036"/>
                <a:gd name="connsiteX2" fmla="*/ 1430867 w 2125133"/>
                <a:gd name="connsiteY2" fmla="*/ 1016338 h 1189036"/>
                <a:gd name="connsiteX3" fmla="*/ 1693333 w 2125133"/>
                <a:gd name="connsiteY3" fmla="*/ 338 h 1189036"/>
                <a:gd name="connsiteX4" fmla="*/ 1913467 w 2125133"/>
                <a:gd name="connsiteY4" fmla="*/ 906272 h 1189036"/>
                <a:gd name="connsiteX5" fmla="*/ 2125133 w 2125133"/>
                <a:gd name="connsiteY5" fmla="*/ 1151805 h 118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5133" h="1189036">
                  <a:moveTo>
                    <a:pt x="0" y="338"/>
                  </a:moveTo>
                  <a:cubicBezTo>
                    <a:pt x="181327" y="444838"/>
                    <a:pt x="362655" y="889339"/>
                    <a:pt x="601133" y="1058672"/>
                  </a:cubicBezTo>
                  <a:cubicBezTo>
                    <a:pt x="839611" y="1228005"/>
                    <a:pt x="1248834" y="1192727"/>
                    <a:pt x="1430867" y="1016338"/>
                  </a:cubicBezTo>
                  <a:cubicBezTo>
                    <a:pt x="1612900" y="839949"/>
                    <a:pt x="1612900" y="18682"/>
                    <a:pt x="1693333" y="338"/>
                  </a:cubicBezTo>
                  <a:cubicBezTo>
                    <a:pt x="1773766" y="-18006"/>
                    <a:pt x="1841500" y="714361"/>
                    <a:pt x="1913467" y="906272"/>
                  </a:cubicBezTo>
                  <a:cubicBezTo>
                    <a:pt x="1985434" y="1098183"/>
                    <a:pt x="2092678" y="1266105"/>
                    <a:pt x="2125133" y="1151805"/>
                  </a:cubicBezTo>
                </a:path>
              </a:pathLst>
            </a:custGeom>
            <a:noFill/>
            <a:ln w="9525" cap="flat" cmpd="sng" algn="ctr">
              <a:solidFill>
                <a:srgbClr val="0028A5"/>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21" name="Freeform: Shape 20">
              <a:extLst>
                <a:ext uri="{FF2B5EF4-FFF2-40B4-BE49-F238E27FC236}">
                  <a16:creationId xmlns:a16="http://schemas.microsoft.com/office/drawing/2014/main" id="{532D8FFD-9BFD-46F9-8B98-87E01926FB76}"/>
                </a:ext>
              </a:extLst>
            </p:cNvPr>
            <p:cNvSpPr/>
            <p:nvPr/>
          </p:nvSpPr>
          <p:spPr bwMode="auto">
            <a:xfrm>
              <a:off x="4724397" y="3032052"/>
              <a:ext cx="2125133" cy="1189036"/>
            </a:xfrm>
            <a:custGeom>
              <a:avLst/>
              <a:gdLst>
                <a:gd name="connsiteX0" fmla="*/ 0 w 2125133"/>
                <a:gd name="connsiteY0" fmla="*/ 338 h 1189036"/>
                <a:gd name="connsiteX1" fmla="*/ 601133 w 2125133"/>
                <a:gd name="connsiteY1" fmla="*/ 1058672 h 1189036"/>
                <a:gd name="connsiteX2" fmla="*/ 1430867 w 2125133"/>
                <a:gd name="connsiteY2" fmla="*/ 1016338 h 1189036"/>
                <a:gd name="connsiteX3" fmla="*/ 1693333 w 2125133"/>
                <a:gd name="connsiteY3" fmla="*/ 338 h 1189036"/>
                <a:gd name="connsiteX4" fmla="*/ 1913467 w 2125133"/>
                <a:gd name="connsiteY4" fmla="*/ 906272 h 1189036"/>
                <a:gd name="connsiteX5" fmla="*/ 2125133 w 2125133"/>
                <a:gd name="connsiteY5" fmla="*/ 1151805 h 118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5133" h="1189036">
                  <a:moveTo>
                    <a:pt x="0" y="338"/>
                  </a:moveTo>
                  <a:cubicBezTo>
                    <a:pt x="181327" y="444838"/>
                    <a:pt x="362655" y="889339"/>
                    <a:pt x="601133" y="1058672"/>
                  </a:cubicBezTo>
                  <a:cubicBezTo>
                    <a:pt x="839611" y="1228005"/>
                    <a:pt x="1248834" y="1192727"/>
                    <a:pt x="1430867" y="1016338"/>
                  </a:cubicBezTo>
                  <a:cubicBezTo>
                    <a:pt x="1612900" y="839949"/>
                    <a:pt x="1612900" y="18682"/>
                    <a:pt x="1693333" y="338"/>
                  </a:cubicBezTo>
                  <a:cubicBezTo>
                    <a:pt x="1773766" y="-18006"/>
                    <a:pt x="1841500" y="714361"/>
                    <a:pt x="1913467" y="906272"/>
                  </a:cubicBezTo>
                  <a:cubicBezTo>
                    <a:pt x="1985434" y="1098183"/>
                    <a:pt x="2092678" y="1266105"/>
                    <a:pt x="2125133" y="1151805"/>
                  </a:cubicBezTo>
                </a:path>
              </a:pathLst>
            </a:custGeom>
            <a:noFill/>
            <a:ln w="9525" cap="flat" cmpd="sng" algn="ctr">
              <a:solidFill>
                <a:srgbClr val="0028A5"/>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23" name="Freeform: Shape 22">
              <a:extLst>
                <a:ext uri="{FF2B5EF4-FFF2-40B4-BE49-F238E27FC236}">
                  <a16:creationId xmlns:a16="http://schemas.microsoft.com/office/drawing/2014/main" id="{5CF02B89-6E00-41CD-A4E5-2FE5A21F765F}"/>
                </a:ext>
              </a:extLst>
            </p:cNvPr>
            <p:cNvSpPr/>
            <p:nvPr/>
          </p:nvSpPr>
          <p:spPr bwMode="auto">
            <a:xfrm>
              <a:off x="2006957" y="3023585"/>
              <a:ext cx="2125133" cy="1189036"/>
            </a:xfrm>
            <a:custGeom>
              <a:avLst/>
              <a:gdLst>
                <a:gd name="connsiteX0" fmla="*/ 0 w 2125133"/>
                <a:gd name="connsiteY0" fmla="*/ 338 h 1189036"/>
                <a:gd name="connsiteX1" fmla="*/ 601133 w 2125133"/>
                <a:gd name="connsiteY1" fmla="*/ 1058672 h 1189036"/>
                <a:gd name="connsiteX2" fmla="*/ 1430867 w 2125133"/>
                <a:gd name="connsiteY2" fmla="*/ 1016338 h 1189036"/>
                <a:gd name="connsiteX3" fmla="*/ 1693333 w 2125133"/>
                <a:gd name="connsiteY3" fmla="*/ 338 h 1189036"/>
                <a:gd name="connsiteX4" fmla="*/ 1913467 w 2125133"/>
                <a:gd name="connsiteY4" fmla="*/ 906272 h 1189036"/>
                <a:gd name="connsiteX5" fmla="*/ 2125133 w 2125133"/>
                <a:gd name="connsiteY5" fmla="*/ 1151805 h 118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5133" h="1189036">
                  <a:moveTo>
                    <a:pt x="0" y="338"/>
                  </a:moveTo>
                  <a:cubicBezTo>
                    <a:pt x="181327" y="444838"/>
                    <a:pt x="362655" y="889339"/>
                    <a:pt x="601133" y="1058672"/>
                  </a:cubicBezTo>
                  <a:cubicBezTo>
                    <a:pt x="839611" y="1228005"/>
                    <a:pt x="1248834" y="1192727"/>
                    <a:pt x="1430867" y="1016338"/>
                  </a:cubicBezTo>
                  <a:cubicBezTo>
                    <a:pt x="1612900" y="839949"/>
                    <a:pt x="1612900" y="18682"/>
                    <a:pt x="1693333" y="338"/>
                  </a:cubicBezTo>
                  <a:cubicBezTo>
                    <a:pt x="1773766" y="-18006"/>
                    <a:pt x="1841500" y="714361"/>
                    <a:pt x="1913467" y="906272"/>
                  </a:cubicBezTo>
                  <a:cubicBezTo>
                    <a:pt x="1985434" y="1098183"/>
                    <a:pt x="2092678" y="1266105"/>
                    <a:pt x="2125133" y="1151805"/>
                  </a:cubicBezTo>
                </a:path>
              </a:pathLst>
            </a:custGeom>
            <a:noFill/>
            <a:ln w="9525" cap="flat" cmpd="sng" algn="ctr">
              <a:solidFill>
                <a:srgbClr val="0028A5"/>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25" name="Freeform: Shape 24">
              <a:extLst>
                <a:ext uri="{FF2B5EF4-FFF2-40B4-BE49-F238E27FC236}">
                  <a16:creationId xmlns:a16="http://schemas.microsoft.com/office/drawing/2014/main" id="{75DEEFE9-CC13-4661-BB00-E9F14BC93145}"/>
                </a:ext>
              </a:extLst>
            </p:cNvPr>
            <p:cNvSpPr/>
            <p:nvPr/>
          </p:nvSpPr>
          <p:spPr bwMode="auto">
            <a:xfrm>
              <a:off x="7424491" y="3008859"/>
              <a:ext cx="2125133" cy="1189036"/>
            </a:xfrm>
            <a:custGeom>
              <a:avLst/>
              <a:gdLst>
                <a:gd name="connsiteX0" fmla="*/ 0 w 2125133"/>
                <a:gd name="connsiteY0" fmla="*/ 338 h 1189036"/>
                <a:gd name="connsiteX1" fmla="*/ 601133 w 2125133"/>
                <a:gd name="connsiteY1" fmla="*/ 1058672 h 1189036"/>
                <a:gd name="connsiteX2" fmla="*/ 1430867 w 2125133"/>
                <a:gd name="connsiteY2" fmla="*/ 1016338 h 1189036"/>
                <a:gd name="connsiteX3" fmla="*/ 1693333 w 2125133"/>
                <a:gd name="connsiteY3" fmla="*/ 338 h 1189036"/>
                <a:gd name="connsiteX4" fmla="*/ 1913467 w 2125133"/>
                <a:gd name="connsiteY4" fmla="*/ 906272 h 1189036"/>
                <a:gd name="connsiteX5" fmla="*/ 2125133 w 2125133"/>
                <a:gd name="connsiteY5" fmla="*/ 1151805 h 118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5133" h="1189036">
                  <a:moveTo>
                    <a:pt x="0" y="338"/>
                  </a:moveTo>
                  <a:cubicBezTo>
                    <a:pt x="181327" y="444838"/>
                    <a:pt x="362655" y="889339"/>
                    <a:pt x="601133" y="1058672"/>
                  </a:cubicBezTo>
                  <a:cubicBezTo>
                    <a:pt x="839611" y="1228005"/>
                    <a:pt x="1248834" y="1192727"/>
                    <a:pt x="1430867" y="1016338"/>
                  </a:cubicBezTo>
                  <a:cubicBezTo>
                    <a:pt x="1612900" y="839949"/>
                    <a:pt x="1612900" y="18682"/>
                    <a:pt x="1693333" y="338"/>
                  </a:cubicBezTo>
                  <a:cubicBezTo>
                    <a:pt x="1773766" y="-18006"/>
                    <a:pt x="1841500" y="714361"/>
                    <a:pt x="1913467" y="906272"/>
                  </a:cubicBezTo>
                  <a:cubicBezTo>
                    <a:pt x="1985434" y="1098183"/>
                    <a:pt x="2092678" y="1266105"/>
                    <a:pt x="2125133" y="1151805"/>
                  </a:cubicBezTo>
                </a:path>
              </a:pathLst>
            </a:custGeom>
            <a:noFill/>
            <a:ln w="9525" cap="flat" cmpd="sng" algn="ctr">
              <a:solidFill>
                <a:srgbClr val="0028A5"/>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27" name="Freeform: Shape 26">
              <a:extLst>
                <a:ext uri="{FF2B5EF4-FFF2-40B4-BE49-F238E27FC236}">
                  <a16:creationId xmlns:a16="http://schemas.microsoft.com/office/drawing/2014/main" id="{20E9FAB1-1600-4725-B815-31FA4F81B77F}"/>
                </a:ext>
              </a:extLst>
            </p:cNvPr>
            <p:cNvSpPr/>
            <p:nvPr/>
          </p:nvSpPr>
          <p:spPr bwMode="auto">
            <a:xfrm>
              <a:off x="4725918" y="1147937"/>
              <a:ext cx="2125133" cy="1189036"/>
            </a:xfrm>
            <a:custGeom>
              <a:avLst/>
              <a:gdLst>
                <a:gd name="connsiteX0" fmla="*/ 0 w 2125133"/>
                <a:gd name="connsiteY0" fmla="*/ 338 h 1189036"/>
                <a:gd name="connsiteX1" fmla="*/ 601133 w 2125133"/>
                <a:gd name="connsiteY1" fmla="*/ 1058672 h 1189036"/>
                <a:gd name="connsiteX2" fmla="*/ 1430867 w 2125133"/>
                <a:gd name="connsiteY2" fmla="*/ 1016338 h 1189036"/>
                <a:gd name="connsiteX3" fmla="*/ 1693333 w 2125133"/>
                <a:gd name="connsiteY3" fmla="*/ 338 h 1189036"/>
                <a:gd name="connsiteX4" fmla="*/ 1913467 w 2125133"/>
                <a:gd name="connsiteY4" fmla="*/ 906272 h 1189036"/>
                <a:gd name="connsiteX5" fmla="*/ 2125133 w 2125133"/>
                <a:gd name="connsiteY5" fmla="*/ 1151805 h 118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5133" h="1189036">
                  <a:moveTo>
                    <a:pt x="0" y="338"/>
                  </a:moveTo>
                  <a:cubicBezTo>
                    <a:pt x="181327" y="444838"/>
                    <a:pt x="362655" y="889339"/>
                    <a:pt x="601133" y="1058672"/>
                  </a:cubicBezTo>
                  <a:cubicBezTo>
                    <a:pt x="839611" y="1228005"/>
                    <a:pt x="1248834" y="1192727"/>
                    <a:pt x="1430867" y="1016338"/>
                  </a:cubicBezTo>
                  <a:cubicBezTo>
                    <a:pt x="1612900" y="839949"/>
                    <a:pt x="1612900" y="18682"/>
                    <a:pt x="1693333" y="338"/>
                  </a:cubicBezTo>
                  <a:cubicBezTo>
                    <a:pt x="1773766" y="-18006"/>
                    <a:pt x="1841500" y="714361"/>
                    <a:pt x="1913467" y="906272"/>
                  </a:cubicBezTo>
                  <a:cubicBezTo>
                    <a:pt x="1985434" y="1098183"/>
                    <a:pt x="2092678" y="1266105"/>
                    <a:pt x="2125133" y="1151805"/>
                  </a:cubicBezTo>
                </a:path>
              </a:pathLst>
            </a:custGeom>
            <a:noFill/>
            <a:ln w="9525" cap="flat" cmpd="sng" algn="ctr">
              <a:solidFill>
                <a:srgbClr val="0028A5"/>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29" name="Freeform: Shape 28">
              <a:extLst>
                <a:ext uri="{FF2B5EF4-FFF2-40B4-BE49-F238E27FC236}">
                  <a16:creationId xmlns:a16="http://schemas.microsoft.com/office/drawing/2014/main" id="{36D33AC4-BAAD-40C4-B544-834862AC35F2}"/>
                </a:ext>
              </a:extLst>
            </p:cNvPr>
            <p:cNvSpPr/>
            <p:nvPr/>
          </p:nvSpPr>
          <p:spPr bwMode="auto">
            <a:xfrm>
              <a:off x="2008478" y="1139470"/>
              <a:ext cx="2125133" cy="1189036"/>
            </a:xfrm>
            <a:custGeom>
              <a:avLst/>
              <a:gdLst>
                <a:gd name="connsiteX0" fmla="*/ 0 w 2125133"/>
                <a:gd name="connsiteY0" fmla="*/ 338 h 1189036"/>
                <a:gd name="connsiteX1" fmla="*/ 601133 w 2125133"/>
                <a:gd name="connsiteY1" fmla="*/ 1058672 h 1189036"/>
                <a:gd name="connsiteX2" fmla="*/ 1430867 w 2125133"/>
                <a:gd name="connsiteY2" fmla="*/ 1016338 h 1189036"/>
                <a:gd name="connsiteX3" fmla="*/ 1693333 w 2125133"/>
                <a:gd name="connsiteY3" fmla="*/ 338 h 1189036"/>
                <a:gd name="connsiteX4" fmla="*/ 1913467 w 2125133"/>
                <a:gd name="connsiteY4" fmla="*/ 906272 h 1189036"/>
                <a:gd name="connsiteX5" fmla="*/ 2125133 w 2125133"/>
                <a:gd name="connsiteY5" fmla="*/ 1151805 h 118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5133" h="1189036">
                  <a:moveTo>
                    <a:pt x="0" y="338"/>
                  </a:moveTo>
                  <a:cubicBezTo>
                    <a:pt x="181327" y="444838"/>
                    <a:pt x="362655" y="889339"/>
                    <a:pt x="601133" y="1058672"/>
                  </a:cubicBezTo>
                  <a:cubicBezTo>
                    <a:pt x="839611" y="1228005"/>
                    <a:pt x="1248834" y="1192727"/>
                    <a:pt x="1430867" y="1016338"/>
                  </a:cubicBezTo>
                  <a:cubicBezTo>
                    <a:pt x="1612900" y="839949"/>
                    <a:pt x="1612900" y="18682"/>
                    <a:pt x="1693333" y="338"/>
                  </a:cubicBezTo>
                  <a:cubicBezTo>
                    <a:pt x="1773766" y="-18006"/>
                    <a:pt x="1841500" y="714361"/>
                    <a:pt x="1913467" y="906272"/>
                  </a:cubicBezTo>
                  <a:cubicBezTo>
                    <a:pt x="1985434" y="1098183"/>
                    <a:pt x="2092678" y="1266105"/>
                    <a:pt x="2125133" y="1151805"/>
                  </a:cubicBezTo>
                </a:path>
              </a:pathLst>
            </a:custGeom>
            <a:noFill/>
            <a:ln w="9525" cap="flat" cmpd="sng" algn="ctr">
              <a:solidFill>
                <a:srgbClr val="0028A5"/>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31" name="Freeform: Shape 30">
              <a:extLst>
                <a:ext uri="{FF2B5EF4-FFF2-40B4-BE49-F238E27FC236}">
                  <a16:creationId xmlns:a16="http://schemas.microsoft.com/office/drawing/2014/main" id="{1652BB0C-FACF-44A3-A3C1-13D60055863D}"/>
                </a:ext>
              </a:extLst>
            </p:cNvPr>
            <p:cNvSpPr/>
            <p:nvPr/>
          </p:nvSpPr>
          <p:spPr bwMode="auto">
            <a:xfrm>
              <a:off x="7426012" y="1124744"/>
              <a:ext cx="2125133" cy="1189036"/>
            </a:xfrm>
            <a:custGeom>
              <a:avLst/>
              <a:gdLst>
                <a:gd name="connsiteX0" fmla="*/ 0 w 2125133"/>
                <a:gd name="connsiteY0" fmla="*/ 338 h 1189036"/>
                <a:gd name="connsiteX1" fmla="*/ 601133 w 2125133"/>
                <a:gd name="connsiteY1" fmla="*/ 1058672 h 1189036"/>
                <a:gd name="connsiteX2" fmla="*/ 1430867 w 2125133"/>
                <a:gd name="connsiteY2" fmla="*/ 1016338 h 1189036"/>
                <a:gd name="connsiteX3" fmla="*/ 1693333 w 2125133"/>
                <a:gd name="connsiteY3" fmla="*/ 338 h 1189036"/>
                <a:gd name="connsiteX4" fmla="*/ 1913467 w 2125133"/>
                <a:gd name="connsiteY4" fmla="*/ 906272 h 1189036"/>
                <a:gd name="connsiteX5" fmla="*/ 2125133 w 2125133"/>
                <a:gd name="connsiteY5" fmla="*/ 1151805 h 118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5133" h="1189036">
                  <a:moveTo>
                    <a:pt x="0" y="338"/>
                  </a:moveTo>
                  <a:cubicBezTo>
                    <a:pt x="181327" y="444838"/>
                    <a:pt x="362655" y="889339"/>
                    <a:pt x="601133" y="1058672"/>
                  </a:cubicBezTo>
                  <a:cubicBezTo>
                    <a:pt x="839611" y="1228005"/>
                    <a:pt x="1248834" y="1192727"/>
                    <a:pt x="1430867" y="1016338"/>
                  </a:cubicBezTo>
                  <a:cubicBezTo>
                    <a:pt x="1612900" y="839949"/>
                    <a:pt x="1612900" y="18682"/>
                    <a:pt x="1693333" y="338"/>
                  </a:cubicBezTo>
                  <a:cubicBezTo>
                    <a:pt x="1773766" y="-18006"/>
                    <a:pt x="1841500" y="714361"/>
                    <a:pt x="1913467" y="906272"/>
                  </a:cubicBezTo>
                  <a:cubicBezTo>
                    <a:pt x="1985434" y="1098183"/>
                    <a:pt x="2092678" y="1266105"/>
                    <a:pt x="2125133" y="1151805"/>
                  </a:cubicBezTo>
                </a:path>
              </a:pathLst>
            </a:custGeom>
            <a:noFill/>
            <a:ln w="9525" cap="flat" cmpd="sng" algn="ctr">
              <a:solidFill>
                <a:srgbClr val="0028A5"/>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7" name="Star: 5 Points 6">
              <a:extLst>
                <a:ext uri="{FF2B5EF4-FFF2-40B4-BE49-F238E27FC236}">
                  <a16:creationId xmlns:a16="http://schemas.microsoft.com/office/drawing/2014/main" id="{813EB76E-1F56-4D62-96C3-02FE33180121}"/>
                </a:ext>
              </a:extLst>
            </p:cNvPr>
            <p:cNvSpPr/>
            <p:nvPr/>
          </p:nvSpPr>
          <p:spPr bwMode="auto">
            <a:xfrm>
              <a:off x="6600056" y="4725144"/>
              <a:ext cx="249474" cy="193651"/>
            </a:xfrm>
            <a:prstGeom prst="star5">
              <a:avLst/>
            </a:prstGeom>
            <a:solidFill>
              <a:schemeClr val="accent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grpSp>
      <p:sp>
        <p:nvSpPr>
          <p:cNvPr id="8" name="TextBox 7">
            <a:extLst>
              <a:ext uri="{FF2B5EF4-FFF2-40B4-BE49-F238E27FC236}">
                <a16:creationId xmlns:a16="http://schemas.microsoft.com/office/drawing/2014/main" id="{9A9C9C21-D2D4-45D6-879E-2CA367DD9A30}"/>
              </a:ext>
            </a:extLst>
          </p:cNvPr>
          <p:cNvSpPr txBox="1"/>
          <p:nvPr/>
        </p:nvSpPr>
        <p:spPr>
          <a:xfrm>
            <a:off x="911225" y="3402319"/>
            <a:ext cx="9793088" cy="553998"/>
          </a:xfrm>
          <a:prstGeom prst="rect">
            <a:avLst/>
          </a:prstGeom>
          <a:solidFill>
            <a:schemeClr val="accent2"/>
          </a:solidFill>
        </p:spPr>
        <p:txBody>
          <a:bodyPr wrap="square" rtlCol="0">
            <a:spAutoFit/>
          </a:bodyPr>
          <a:lstStyle/>
          <a:p>
            <a:r>
              <a:rPr lang="en-GB" sz="3000" dirty="0"/>
              <a:t>More irregular than San Juan</a:t>
            </a:r>
          </a:p>
        </p:txBody>
      </p:sp>
      <p:sp>
        <p:nvSpPr>
          <p:cNvPr id="34" name="Fußzeilenplatzhalter 11">
            <a:extLst>
              <a:ext uri="{FF2B5EF4-FFF2-40B4-BE49-F238E27FC236}">
                <a16:creationId xmlns:a16="http://schemas.microsoft.com/office/drawing/2014/main" id="{C3408A1A-EE78-4ED6-A132-73A504C4FB09}"/>
              </a:ext>
            </a:extLst>
          </p:cNvPr>
          <p:cNvSpPr>
            <a:spLocks noGrp="1"/>
          </p:cNvSpPr>
          <p:nvPr>
            <p:ph type="ftr" sz="quarter" idx="11"/>
          </p:nvPr>
        </p:nvSpPr>
        <p:spPr>
          <a:xfrm>
            <a:off x="2255308" y="6524625"/>
            <a:ext cx="7008284" cy="215900"/>
          </a:xfrm>
        </p:spPr>
        <p:txBody>
          <a:bodyPr/>
          <a:lstStyle/>
          <a:p>
            <a:r>
              <a:rPr lang="en-US" dirty="0"/>
              <a:t>Predicting Disease Spread, Maximilian Tornow</a:t>
            </a:r>
          </a:p>
        </p:txBody>
      </p:sp>
    </p:spTree>
    <p:extLst>
      <p:ext uri="{BB962C8B-B14F-4D97-AF65-F5344CB8AC3E}">
        <p14:creationId xmlns:p14="http://schemas.microsoft.com/office/powerpoint/2010/main" val="330685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DE9E1-4995-40E5-BDE9-0C79C94BF555}"/>
              </a:ext>
            </a:extLst>
          </p:cNvPr>
          <p:cNvSpPr>
            <a:spLocks noGrp="1"/>
          </p:cNvSpPr>
          <p:nvPr>
            <p:ph type="title"/>
          </p:nvPr>
        </p:nvSpPr>
        <p:spPr/>
        <p:txBody>
          <a:bodyPr/>
          <a:lstStyle/>
          <a:p>
            <a:r>
              <a:rPr lang="de-DE" dirty="0" err="1"/>
              <a:t>Exploratory</a:t>
            </a:r>
            <a:r>
              <a:rPr lang="de-DE" dirty="0"/>
              <a:t> Analysis – Time </a:t>
            </a:r>
            <a:r>
              <a:rPr lang="de-DE" dirty="0" err="1"/>
              <a:t>series</a:t>
            </a:r>
            <a:r>
              <a:rPr lang="de-DE" dirty="0"/>
              <a:t> </a:t>
            </a:r>
            <a:r>
              <a:rPr lang="de-DE" dirty="0" err="1"/>
              <a:t>plots</a:t>
            </a:r>
            <a:r>
              <a:rPr lang="de-DE" dirty="0"/>
              <a:t> </a:t>
            </a:r>
            <a:r>
              <a:rPr lang="de-DE" dirty="0" err="1"/>
              <a:t>scaled</a:t>
            </a:r>
            <a:r>
              <a:rPr lang="de-DE" dirty="0"/>
              <a:t> (50)</a:t>
            </a:r>
            <a:endParaRPr lang="en-GB" dirty="0"/>
          </a:p>
        </p:txBody>
      </p:sp>
      <p:sp>
        <p:nvSpPr>
          <p:cNvPr id="3" name="Date Placeholder 2">
            <a:extLst>
              <a:ext uri="{FF2B5EF4-FFF2-40B4-BE49-F238E27FC236}">
                <a16:creationId xmlns:a16="http://schemas.microsoft.com/office/drawing/2014/main" id="{8C110A75-A7D3-4C80-857A-927F06785CDE}"/>
              </a:ext>
            </a:extLst>
          </p:cNvPr>
          <p:cNvSpPr>
            <a:spLocks noGrp="1"/>
          </p:cNvSpPr>
          <p:nvPr>
            <p:ph type="dt" sz="half" idx="10"/>
          </p:nvPr>
        </p:nvSpPr>
        <p:spPr/>
        <p:txBody>
          <a:bodyPr/>
          <a:lstStyle/>
          <a:p>
            <a:fld id="{24FC34A0-26AB-4264-9A71-1C5A1002E2F9}" type="datetime1">
              <a:rPr lang="en-US" smtClean="0"/>
              <a:t>5/31/2018</a:t>
            </a:fld>
            <a:endParaRPr lang="en-US" dirty="0"/>
          </a:p>
        </p:txBody>
      </p:sp>
      <p:sp>
        <p:nvSpPr>
          <p:cNvPr id="5" name="Slide Number Placeholder 4">
            <a:extLst>
              <a:ext uri="{FF2B5EF4-FFF2-40B4-BE49-F238E27FC236}">
                <a16:creationId xmlns:a16="http://schemas.microsoft.com/office/drawing/2014/main" id="{4A138FB6-081B-4A6A-BFB1-D7B07234406C}"/>
              </a:ext>
            </a:extLst>
          </p:cNvPr>
          <p:cNvSpPr>
            <a:spLocks noGrp="1"/>
          </p:cNvSpPr>
          <p:nvPr>
            <p:ph type="sldNum" sz="quarter" idx="12"/>
          </p:nvPr>
        </p:nvSpPr>
        <p:spPr/>
        <p:txBody>
          <a:bodyPr/>
          <a:lstStyle/>
          <a:p>
            <a:r>
              <a:rPr lang="en-US"/>
              <a:t>Page </a:t>
            </a:r>
            <a:fld id="{9D46F3A4-F478-9440-BC8E-B732027F4C86}" type="slidenum">
              <a:rPr lang="en-US" smtClean="0"/>
              <a:pPr/>
              <a:t>16</a:t>
            </a:fld>
            <a:endParaRPr lang="en-US" dirty="0"/>
          </a:p>
        </p:txBody>
      </p:sp>
      <p:pic>
        <p:nvPicPr>
          <p:cNvPr id="18" name="Picture Placeholder 17">
            <a:extLst>
              <a:ext uri="{FF2B5EF4-FFF2-40B4-BE49-F238E27FC236}">
                <a16:creationId xmlns:a16="http://schemas.microsoft.com/office/drawing/2014/main" id="{A7D4E415-DED2-4585-91C3-CD3B5E6D05AB}"/>
              </a:ext>
            </a:extLst>
          </p:cNvPr>
          <p:cNvPicPr>
            <a:picLocks noGrp="1" noChangeAspect="1"/>
          </p:cNvPicPr>
          <p:nvPr>
            <p:ph type="pic" sz="quarter" idx="13"/>
          </p:nvPr>
        </p:nvPicPr>
        <p:blipFill>
          <a:blip r:embed="rId3"/>
          <a:srcRect t="2732" b="2732"/>
          <a:stretch>
            <a:fillRect/>
          </a:stretch>
        </p:blipFill>
        <p:spPr/>
      </p:pic>
      <p:pic>
        <p:nvPicPr>
          <p:cNvPr id="20" name="Picture Placeholder 19">
            <a:extLst>
              <a:ext uri="{FF2B5EF4-FFF2-40B4-BE49-F238E27FC236}">
                <a16:creationId xmlns:a16="http://schemas.microsoft.com/office/drawing/2014/main" id="{D6D8DD0E-5FDD-4C2E-8DC7-3EF87B864437}"/>
              </a:ext>
            </a:extLst>
          </p:cNvPr>
          <p:cNvPicPr>
            <a:picLocks noGrp="1" noChangeAspect="1"/>
          </p:cNvPicPr>
          <p:nvPr>
            <p:ph type="pic" sz="quarter" idx="14"/>
          </p:nvPr>
        </p:nvPicPr>
        <p:blipFill>
          <a:blip r:embed="rId4"/>
          <a:srcRect t="2732" b="2732"/>
          <a:stretch>
            <a:fillRect/>
          </a:stretch>
        </p:blipFill>
        <p:spPr/>
      </p:pic>
      <p:pic>
        <p:nvPicPr>
          <p:cNvPr id="24" name="Picture Placeholder 23">
            <a:extLst>
              <a:ext uri="{FF2B5EF4-FFF2-40B4-BE49-F238E27FC236}">
                <a16:creationId xmlns:a16="http://schemas.microsoft.com/office/drawing/2014/main" id="{77C955B1-E70A-412F-9F3E-E1FE4ACD7F30}"/>
              </a:ext>
            </a:extLst>
          </p:cNvPr>
          <p:cNvPicPr>
            <a:picLocks noGrp="1" noChangeAspect="1"/>
          </p:cNvPicPr>
          <p:nvPr>
            <p:ph type="pic" sz="quarter" idx="15"/>
          </p:nvPr>
        </p:nvPicPr>
        <p:blipFill>
          <a:blip r:embed="rId5"/>
          <a:srcRect t="2732" b="2732"/>
          <a:stretch>
            <a:fillRect/>
          </a:stretch>
        </p:blipFill>
        <p:spPr/>
      </p:pic>
      <p:pic>
        <p:nvPicPr>
          <p:cNvPr id="26" name="Picture Placeholder 25">
            <a:extLst>
              <a:ext uri="{FF2B5EF4-FFF2-40B4-BE49-F238E27FC236}">
                <a16:creationId xmlns:a16="http://schemas.microsoft.com/office/drawing/2014/main" id="{80DAA481-FD7F-43E8-913B-A9DC23F465C3}"/>
              </a:ext>
            </a:extLst>
          </p:cNvPr>
          <p:cNvPicPr>
            <a:picLocks noGrp="1" noChangeAspect="1"/>
          </p:cNvPicPr>
          <p:nvPr>
            <p:ph type="pic" sz="quarter" idx="16"/>
          </p:nvPr>
        </p:nvPicPr>
        <p:blipFill>
          <a:blip r:embed="rId6"/>
          <a:srcRect t="2732" b="2732"/>
          <a:stretch>
            <a:fillRect/>
          </a:stretch>
        </p:blipFill>
        <p:spPr/>
      </p:pic>
      <p:pic>
        <p:nvPicPr>
          <p:cNvPr id="28" name="Picture Placeholder 27">
            <a:extLst>
              <a:ext uri="{FF2B5EF4-FFF2-40B4-BE49-F238E27FC236}">
                <a16:creationId xmlns:a16="http://schemas.microsoft.com/office/drawing/2014/main" id="{DBCA32E8-13AC-4E81-B638-13A24C184DD7}"/>
              </a:ext>
            </a:extLst>
          </p:cNvPr>
          <p:cNvPicPr>
            <a:picLocks noGrp="1" noChangeAspect="1"/>
          </p:cNvPicPr>
          <p:nvPr>
            <p:ph type="pic" sz="quarter" idx="17"/>
          </p:nvPr>
        </p:nvPicPr>
        <p:blipFill>
          <a:blip r:embed="rId7"/>
          <a:srcRect t="2732" b="2732"/>
          <a:stretch>
            <a:fillRect/>
          </a:stretch>
        </p:blipFill>
        <p:spPr/>
      </p:pic>
      <p:pic>
        <p:nvPicPr>
          <p:cNvPr id="30" name="Picture Placeholder 29">
            <a:extLst>
              <a:ext uri="{FF2B5EF4-FFF2-40B4-BE49-F238E27FC236}">
                <a16:creationId xmlns:a16="http://schemas.microsoft.com/office/drawing/2014/main" id="{D532F090-D271-4FA5-B394-3AB6F1B97FA6}"/>
              </a:ext>
            </a:extLst>
          </p:cNvPr>
          <p:cNvPicPr>
            <a:picLocks noGrp="1" noChangeAspect="1"/>
          </p:cNvPicPr>
          <p:nvPr>
            <p:ph type="pic" sz="quarter" idx="18"/>
          </p:nvPr>
        </p:nvPicPr>
        <p:blipFill>
          <a:blip r:embed="rId8"/>
          <a:srcRect t="2732" b="2732"/>
          <a:stretch>
            <a:fillRect/>
          </a:stretch>
        </p:blipFill>
        <p:spPr/>
      </p:pic>
      <p:pic>
        <p:nvPicPr>
          <p:cNvPr id="32" name="Picture Placeholder 31">
            <a:extLst>
              <a:ext uri="{FF2B5EF4-FFF2-40B4-BE49-F238E27FC236}">
                <a16:creationId xmlns:a16="http://schemas.microsoft.com/office/drawing/2014/main" id="{BC0D4429-EF3D-4792-8D04-9C5CF2D92118}"/>
              </a:ext>
            </a:extLst>
          </p:cNvPr>
          <p:cNvPicPr>
            <a:picLocks noGrp="1" noChangeAspect="1"/>
          </p:cNvPicPr>
          <p:nvPr>
            <p:ph type="pic" sz="quarter" idx="19"/>
          </p:nvPr>
        </p:nvPicPr>
        <p:blipFill>
          <a:blip r:embed="rId9"/>
          <a:srcRect t="2732" b="2732"/>
          <a:stretch>
            <a:fillRect/>
          </a:stretch>
        </p:blipFill>
        <p:spPr/>
      </p:pic>
      <p:pic>
        <p:nvPicPr>
          <p:cNvPr id="34" name="Picture Placeholder 33">
            <a:extLst>
              <a:ext uri="{FF2B5EF4-FFF2-40B4-BE49-F238E27FC236}">
                <a16:creationId xmlns:a16="http://schemas.microsoft.com/office/drawing/2014/main" id="{19B8CC90-788A-4B42-8A9A-8FF55D0BE73B}"/>
              </a:ext>
            </a:extLst>
          </p:cNvPr>
          <p:cNvPicPr>
            <a:picLocks noGrp="1" noChangeAspect="1"/>
          </p:cNvPicPr>
          <p:nvPr>
            <p:ph type="pic" sz="quarter" idx="20"/>
          </p:nvPr>
        </p:nvPicPr>
        <p:blipFill>
          <a:blip r:embed="rId10"/>
          <a:srcRect t="2732" b="2732"/>
          <a:stretch>
            <a:fillRect/>
          </a:stretch>
        </p:blipFill>
        <p:spPr/>
      </p:pic>
      <p:pic>
        <p:nvPicPr>
          <p:cNvPr id="36" name="Picture Placeholder 35">
            <a:extLst>
              <a:ext uri="{FF2B5EF4-FFF2-40B4-BE49-F238E27FC236}">
                <a16:creationId xmlns:a16="http://schemas.microsoft.com/office/drawing/2014/main" id="{A3D0961D-EC17-4F13-A5D3-C3AC98FC3FD5}"/>
              </a:ext>
            </a:extLst>
          </p:cNvPr>
          <p:cNvPicPr>
            <a:picLocks noGrp="1" noChangeAspect="1"/>
          </p:cNvPicPr>
          <p:nvPr>
            <p:ph type="pic" sz="quarter" idx="21"/>
          </p:nvPr>
        </p:nvPicPr>
        <p:blipFill>
          <a:blip r:embed="rId11"/>
          <a:srcRect t="2732" b="2732"/>
          <a:stretch>
            <a:fillRect/>
          </a:stretch>
        </p:blipFill>
        <p:spPr/>
      </p:pic>
      <p:sp>
        <p:nvSpPr>
          <p:cNvPr id="37" name="TextBox 36">
            <a:extLst>
              <a:ext uri="{FF2B5EF4-FFF2-40B4-BE49-F238E27FC236}">
                <a16:creationId xmlns:a16="http://schemas.microsoft.com/office/drawing/2014/main" id="{7154337E-7F3C-44A4-80C6-EF7A1D646EAF}"/>
              </a:ext>
            </a:extLst>
          </p:cNvPr>
          <p:cNvSpPr txBox="1"/>
          <p:nvPr/>
        </p:nvSpPr>
        <p:spPr>
          <a:xfrm>
            <a:off x="222575" y="878966"/>
            <a:ext cx="1016625" cy="430887"/>
          </a:xfrm>
          <a:prstGeom prst="rect">
            <a:avLst/>
          </a:prstGeom>
          <a:noFill/>
        </p:spPr>
        <p:txBody>
          <a:bodyPr wrap="none" rtlCol="0">
            <a:spAutoFit/>
          </a:bodyPr>
          <a:lstStyle/>
          <a:p>
            <a:r>
              <a:rPr lang="de-DE" sz="2200" dirty="0"/>
              <a:t>Iquitos</a:t>
            </a:r>
            <a:endParaRPr lang="en-GB" sz="2200" dirty="0"/>
          </a:p>
        </p:txBody>
      </p:sp>
      <p:sp>
        <p:nvSpPr>
          <p:cNvPr id="16" name="Fußzeilenplatzhalter 11">
            <a:extLst>
              <a:ext uri="{FF2B5EF4-FFF2-40B4-BE49-F238E27FC236}">
                <a16:creationId xmlns:a16="http://schemas.microsoft.com/office/drawing/2014/main" id="{112202A8-DF00-4A21-AF07-BC5D80C67EF0}"/>
              </a:ext>
            </a:extLst>
          </p:cNvPr>
          <p:cNvSpPr>
            <a:spLocks noGrp="1"/>
          </p:cNvSpPr>
          <p:nvPr>
            <p:ph type="ftr" sz="quarter" idx="11"/>
          </p:nvPr>
        </p:nvSpPr>
        <p:spPr>
          <a:xfrm>
            <a:off x="2255308" y="6524625"/>
            <a:ext cx="7008284" cy="215900"/>
          </a:xfrm>
        </p:spPr>
        <p:txBody>
          <a:bodyPr/>
          <a:lstStyle/>
          <a:p>
            <a:r>
              <a:rPr lang="en-US" dirty="0"/>
              <a:t>Predicting Disease Spread, Maximilian Tornow</a:t>
            </a:r>
          </a:p>
        </p:txBody>
      </p:sp>
    </p:spTree>
    <p:extLst>
      <p:ext uri="{BB962C8B-B14F-4D97-AF65-F5344CB8AC3E}">
        <p14:creationId xmlns:p14="http://schemas.microsoft.com/office/powerpoint/2010/main" val="3560934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26582945-0098-4CA5-BF1A-CB500B3556B7}"/>
              </a:ext>
            </a:extLst>
          </p:cNvPr>
          <p:cNvSpPr>
            <a:spLocks noGrp="1"/>
          </p:cNvSpPr>
          <p:nvPr>
            <p:ph type="title"/>
          </p:nvPr>
        </p:nvSpPr>
        <p:spPr/>
        <p:txBody>
          <a:bodyPr/>
          <a:lstStyle/>
          <a:p>
            <a:r>
              <a:rPr lang="de-DE" dirty="0" err="1"/>
              <a:t>Exploratory</a:t>
            </a:r>
            <a:r>
              <a:rPr lang="de-DE" dirty="0"/>
              <a:t> Analysis – Feature </a:t>
            </a:r>
            <a:r>
              <a:rPr lang="de-DE" dirty="0" err="1"/>
              <a:t>analysis</a:t>
            </a:r>
            <a:endParaRPr lang="en-GB" dirty="0"/>
          </a:p>
        </p:txBody>
      </p:sp>
      <p:pic>
        <p:nvPicPr>
          <p:cNvPr id="18" name="Content Placeholder 17">
            <a:extLst>
              <a:ext uri="{FF2B5EF4-FFF2-40B4-BE49-F238E27FC236}">
                <a16:creationId xmlns:a16="http://schemas.microsoft.com/office/drawing/2014/main" id="{A234834E-B1D5-4754-9835-AA07820EED5D}"/>
              </a:ext>
            </a:extLst>
          </p:cNvPr>
          <p:cNvPicPr>
            <a:picLocks noGrp="1" noChangeAspect="1"/>
          </p:cNvPicPr>
          <p:nvPr>
            <p:ph idx="1"/>
          </p:nvPr>
        </p:nvPicPr>
        <p:blipFill>
          <a:blip r:embed="rId2"/>
          <a:stretch>
            <a:fillRect/>
          </a:stretch>
        </p:blipFill>
        <p:spPr>
          <a:xfrm>
            <a:off x="962260" y="1932399"/>
            <a:ext cx="4903317" cy="3353564"/>
          </a:xfrm>
        </p:spPr>
      </p:pic>
      <p:sp>
        <p:nvSpPr>
          <p:cNvPr id="19" name="Content Placeholder 18">
            <a:extLst>
              <a:ext uri="{FF2B5EF4-FFF2-40B4-BE49-F238E27FC236}">
                <a16:creationId xmlns:a16="http://schemas.microsoft.com/office/drawing/2014/main" id="{48B17424-6989-4ED1-98F2-D1B7CEDFDB1C}"/>
              </a:ext>
            </a:extLst>
          </p:cNvPr>
          <p:cNvSpPr>
            <a:spLocks noGrp="1"/>
          </p:cNvSpPr>
          <p:nvPr>
            <p:ph idx="13"/>
          </p:nvPr>
        </p:nvSpPr>
        <p:spPr>
          <a:xfrm>
            <a:off x="6291040" y="1125539"/>
            <a:ext cx="5637608" cy="4967288"/>
          </a:xfrm>
        </p:spPr>
        <p:txBody>
          <a:bodyPr/>
          <a:lstStyle/>
          <a:p>
            <a:pPr>
              <a:buFont typeface="Arial" panose="020B0604020202020204" pitchFamily="34" charset="0"/>
              <a:buChar char="•"/>
            </a:pPr>
            <a:r>
              <a:rPr lang="en-GB" sz="2200" dirty="0"/>
              <a:t>Feature 4: high amount of </a:t>
            </a:r>
            <a:r>
              <a:rPr lang="en-GB" sz="2200" dirty="0" err="1"/>
              <a:t>NaN</a:t>
            </a:r>
            <a:r>
              <a:rPr lang="en-GB" sz="2200" dirty="0"/>
              <a:t> values</a:t>
            </a:r>
          </a:p>
          <a:p>
            <a:pPr>
              <a:buFont typeface="Arial" panose="020B0604020202020204" pitchFamily="34" charset="0"/>
              <a:buChar char="•"/>
            </a:pPr>
            <a:r>
              <a:rPr lang="en-GB" sz="2200" dirty="0"/>
              <a:t>Feature 4 is NDVI_NE</a:t>
            </a:r>
          </a:p>
          <a:p>
            <a:pPr marL="0" indent="0">
              <a:buNone/>
            </a:pPr>
            <a:endParaRPr lang="en-GB" sz="2200" dirty="0"/>
          </a:p>
          <a:p>
            <a:pPr>
              <a:buFont typeface="Arial" panose="020B0604020202020204" pitchFamily="34" charset="0"/>
              <a:buChar char="•"/>
            </a:pPr>
            <a:r>
              <a:rPr lang="en-GB" sz="2200" dirty="0"/>
              <a:t>Decision: Drop NDVI_NE </a:t>
            </a:r>
          </a:p>
          <a:p>
            <a:pPr>
              <a:buFont typeface="Arial" panose="020B0604020202020204" pitchFamily="34" charset="0"/>
              <a:buChar char="•"/>
            </a:pPr>
            <a:r>
              <a:rPr lang="en-GB" sz="2200" dirty="0"/>
              <a:t>For others: Drop the rows with </a:t>
            </a:r>
            <a:r>
              <a:rPr lang="en-GB" sz="2200" dirty="0" err="1"/>
              <a:t>NaN</a:t>
            </a:r>
            <a:endParaRPr lang="en-GB" sz="2200" dirty="0"/>
          </a:p>
          <a:p>
            <a:pPr>
              <a:buFont typeface="Arial" panose="020B0604020202020204" pitchFamily="34" charset="0"/>
              <a:buChar char="•"/>
            </a:pPr>
            <a:endParaRPr lang="en-GB" sz="2200" dirty="0"/>
          </a:p>
          <a:p>
            <a:pPr>
              <a:buFont typeface="Arial" panose="020B0604020202020204" pitchFamily="34" charset="0"/>
              <a:buChar char="•"/>
            </a:pPr>
            <a:r>
              <a:rPr lang="en-GB" sz="2200" dirty="0"/>
              <a:t>Result: ~88% of initial data was preserved</a:t>
            </a:r>
          </a:p>
        </p:txBody>
      </p:sp>
      <p:sp>
        <p:nvSpPr>
          <p:cNvPr id="22" name="Date Placeholder 2">
            <a:extLst>
              <a:ext uri="{FF2B5EF4-FFF2-40B4-BE49-F238E27FC236}">
                <a16:creationId xmlns:a16="http://schemas.microsoft.com/office/drawing/2014/main" id="{595A832C-9380-4532-B63F-D1ABE3887FA3}"/>
              </a:ext>
            </a:extLst>
          </p:cNvPr>
          <p:cNvSpPr txBox="1">
            <a:spLocks/>
          </p:cNvSpPr>
          <p:nvPr/>
        </p:nvSpPr>
        <p:spPr>
          <a:xfrm>
            <a:off x="839416" y="6453187"/>
            <a:ext cx="1246716" cy="215900"/>
          </a:xfrm>
          <a:prstGeom prst="rect">
            <a:avLst/>
          </a:prstGeom>
        </p:spPr>
        <p:txBody>
          <a:bodyPr/>
          <a:lstStyle>
            <a:defPPr>
              <a:defRPr lang="de-CH"/>
            </a:defPPr>
            <a:lvl1pPr algn="l" rtl="0" fontAlgn="base">
              <a:spcBef>
                <a:spcPct val="0"/>
              </a:spcBef>
              <a:spcAft>
                <a:spcPct val="0"/>
              </a:spcAft>
              <a:defRPr sz="17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sz="1700" kern="1200">
                <a:solidFill>
                  <a:schemeClr val="tx1"/>
                </a:solidFill>
                <a:latin typeface="Arial" charset="0"/>
                <a:ea typeface="ＭＳ Ｐゴシック" charset="0"/>
                <a:cs typeface="Arial" charset="0"/>
              </a:defRPr>
            </a:lvl2pPr>
            <a:lvl3pPr marL="914400" algn="l" rtl="0" fontAlgn="base">
              <a:spcBef>
                <a:spcPct val="0"/>
              </a:spcBef>
              <a:spcAft>
                <a:spcPct val="0"/>
              </a:spcAft>
              <a:defRPr sz="1700" kern="1200">
                <a:solidFill>
                  <a:schemeClr val="tx1"/>
                </a:solidFill>
                <a:latin typeface="Arial" charset="0"/>
                <a:ea typeface="ＭＳ Ｐゴシック" charset="0"/>
                <a:cs typeface="Arial" charset="0"/>
              </a:defRPr>
            </a:lvl3pPr>
            <a:lvl4pPr marL="1371600" algn="l" rtl="0" fontAlgn="base">
              <a:spcBef>
                <a:spcPct val="0"/>
              </a:spcBef>
              <a:spcAft>
                <a:spcPct val="0"/>
              </a:spcAft>
              <a:defRPr sz="1700" kern="1200">
                <a:solidFill>
                  <a:schemeClr val="tx1"/>
                </a:solidFill>
                <a:latin typeface="Arial" charset="0"/>
                <a:ea typeface="ＭＳ Ｐゴシック" charset="0"/>
                <a:cs typeface="Arial" charset="0"/>
              </a:defRPr>
            </a:lvl4pPr>
            <a:lvl5pPr marL="1828800" algn="l" rtl="0" fontAlgn="base">
              <a:spcBef>
                <a:spcPct val="0"/>
              </a:spcBef>
              <a:spcAft>
                <a:spcPct val="0"/>
              </a:spcAft>
              <a:defRPr sz="1700" kern="1200">
                <a:solidFill>
                  <a:schemeClr val="tx1"/>
                </a:solidFill>
                <a:latin typeface="Arial" charset="0"/>
                <a:ea typeface="ＭＳ Ｐゴシック" charset="0"/>
                <a:cs typeface="Arial" charset="0"/>
              </a:defRPr>
            </a:lvl5pPr>
            <a:lvl6pPr marL="2286000" algn="l" defTabSz="457200" rtl="0" eaLnBrk="1" latinLnBrk="0" hangingPunct="1">
              <a:defRPr sz="1700" kern="1200">
                <a:solidFill>
                  <a:schemeClr val="tx1"/>
                </a:solidFill>
                <a:latin typeface="Arial" charset="0"/>
                <a:ea typeface="ＭＳ Ｐゴシック" charset="0"/>
                <a:cs typeface="Arial" charset="0"/>
              </a:defRPr>
            </a:lvl6pPr>
            <a:lvl7pPr marL="2743200" algn="l" defTabSz="457200" rtl="0" eaLnBrk="1" latinLnBrk="0" hangingPunct="1">
              <a:defRPr sz="1700" kern="1200">
                <a:solidFill>
                  <a:schemeClr val="tx1"/>
                </a:solidFill>
                <a:latin typeface="Arial" charset="0"/>
                <a:ea typeface="ＭＳ Ｐゴシック" charset="0"/>
                <a:cs typeface="Arial" charset="0"/>
              </a:defRPr>
            </a:lvl7pPr>
            <a:lvl8pPr marL="3200400" algn="l" defTabSz="457200" rtl="0" eaLnBrk="1" latinLnBrk="0" hangingPunct="1">
              <a:defRPr sz="1700" kern="1200">
                <a:solidFill>
                  <a:schemeClr val="tx1"/>
                </a:solidFill>
                <a:latin typeface="Arial" charset="0"/>
                <a:ea typeface="ＭＳ Ｐゴシック" charset="0"/>
                <a:cs typeface="Arial" charset="0"/>
              </a:defRPr>
            </a:lvl8pPr>
            <a:lvl9pPr marL="3657600" algn="l" defTabSz="457200" rtl="0" eaLnBrk="1" latinLnBrk="0" hangingPunct="1">
              <a:defRPr sz="1700" kern="1200">
                <a:solidFill>
                  <a:schemeClr val="tx1"/>
                </a:solidFill>
                <a:latin typeface="Arial" charset="0"/>
                <a:ea typeface="ＭＳ Ｐゴシック" charset="0"/>
                <a:cs typeface="Arial" charset="0"/>
              </a:defRPr>
            </a:lvl9pPr>
          </a:lstStyle>
          <a:p>
            <a:fld id="{24FC34A0-26AB-4264-9A71-1C5A1002E2F9}" type="datetime1">
              <a:rPr lang="en-US" sz="1000" smtClean="0"/>
              <a:pPr/>
              <a:t>5/31/2018</a:t>
            </a:fld>
            <a:endParaRPr lang="en-US" sz="1000" dirty="0"/>
          </a:p>
        </p:txBody>
      </p:sp>
      <p:sp>
        <p:nvSpPr>
          <p:cNvPr id="24" name="Slide Number Placeholder 4">
            <a:extLst>
              <a:ext uri="{FF2B5EF4-FFF2-40B4-BE49-F238E27FC236}">
                <a16:creationId xmlns:a16="http://schemas.microsoft.com/office/drawing/2014/main" id="{372EA7BC-FAE7-4AC3-A1D6-44758247EF42}"/>
              </a:ext>
            </a:extLst>
          </p:cNvPr>
          <p:cNvSpPr txBox="1">
            <a:spLocks/>
          </p:cNvSpPr>
          <p:nvPr/>
        </p:nvSpPr>
        <p:spPr>
          <a:xfrm>
            <a:off x="10721446" y="6458479"/>
            <a:ext cx="828291" cy="215900"/>
          </a:xfrm>
          <a:prstGeom prst="rect">
            <a:avLst/>
          </a:prstGeom>
        </p:spPr>
        <p:txBody>
          <a:bodyPr/>
          <a:lstStyle>
            <a:defPPr>
              <a:defRPr lang="de-CH"/>
            </a:defPPr>
            <a:lvl1pPr algn="l" rtl="0" fontAlgn="base">
              <a:spcBef>
                <a:spcPct val="0"/>
              </a:spcBef>
              <a:spcAft>
                <a:spcPct val="0"/>
              </a:spcAft>
              <a:defRPr sz="17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sz="1700" kern="1200">
                <a:solidFill>
                  <a:schemeClr val="tx1"/>
                </a:solidFill>
                <a:latin typeface="Arial" charset="0"/>
                <a:ea typeface="ＭＳ Ｐゴシック" charset="0"/>
                <a:cs typeface="Arial" charset="0"/>
              </a:defRPr>
            </a:lvl2pPr>
            <a:lvl3pPr marL="914400" algn="l" rtl="0" fontAlgn="base">
              <a:spcBef>
                <a:spcPct val="0"/>
              </a:spcBef>
              <a:spcAft>
                <a:spcPct val="0"/>
              </a:spcAft>
              <a:defRPr sz="1700" kern="1200">
                <a:solidFill>
                  <a:schemeClr val="tx1"/>
                </a:solidFill>
                <a:latin typeface="Arial" charset="0"/>
                <a:ea typeface="ＭＳ Ｐゴシック" charset="0"/>
                <a:cs typeface="Arial" charset="0"/>
              </a:defRPr>
            </a:lvl3pPr>
            <a:lvl4pPr marL="1371600" algn="l" rtl="0" fontAlgn="base">
              <a:spcBef>
                <a:spcPct val="0"/>
              </a:spcBef>
              <a:spcAft>
                <a:spcPct val="0"/>
              </a:spcAft>
              <a:defRPr sz="1700" kern="1200">
                <a:solidFill>
                  <a:schemeClr val="tx1"/>
                </a:solidFill>
                <a:latin typeface="Arial" charset="0"/>
                <a:ea typeface="ＭＳ Ｐゴシック" charset="0"/>
                <a:cs typeface="Arial" charset="0"/>
              </a:defRPr>
            </a:lvl4pPr>
            <a:lvl5pPr marL="1828800" algn="l" rtl="0" fontAlgn="base">
              <a:spcBef>
                <a:spcPct val="0"/>
              </a:spcBef>
              <a:spcAft>
                <a:spcPct val="0"/>
              </a:spcAft>
              <a:defRPr sz="1700" kern="1200">
                <a:solidFill>
                  <a:schemeClr val="tx1"/>
                </a:solidFill>
                <a:latin typeface="Arial" charset="0"/>
                <a:ea typeface="ＭＳ Ｐゴシック" charset="0"/>
                <a:cs typeface="Arial" charset="0"/>
              </a:defRPr>
            </a:lvl5pPr>
            <a:lvl6pPr marL="2286000" algn="l" defTabSz="457200" rtl="0" eaLnBrk="1" latinLnBrk="0" hangingPunct="1">
              <a:defRPr sz="1700" kern="1200">
                <a:solidFill>
                  <a:schemeClr val="tx1"/>
                </a:solidFill>
                <a:latin typeface="Arial" charset="0"/>
                <a:ea typeface="ＭＳ Ｐゴシック" charset="0"/>
                <a:cs typeface="Arial" charset="0"/>
              </a:defRPr>
            </a:lvl6pPr>
            <a:lvl7pPr marL="2743200" algn="l" defTabSz="457200" rtl="0" eaLnBrk="1" latinLnBrk="0" hangingPunct="1">
              <a:defRPr sz="1700" kern="1200">
                <a:solidFill>
                  <a:schemeClr val="tx1"/>
                </a:solidFill>
                <a:latin typeface="Arial" charset="0"/>
                <a:ea typeface="ＭＳ Ｐゴシック" charset="0"/>
                <a:cs typeface="Arial" charset="0"/>
              </a:defRPr>
            </a:lvl7pPr>
            <a:lvl8pPr marL="3200400" algn="l" defTabSz="457200" rtl="0" eaLnBrk="1" latinLnBrk="0" hangingPunct="1">
              <a:defRPr sz="1700" kern="1200">
                <a:solidFill>
                  <a:schemeClr val="tx1"/>
                </a:solidFill>
                <a:latin typeface="Arial" charset="0"/>
                <a:ea typeface="ＭＳ Ｐゴシック" charset="0"/>
                <a:cs typeface="Arial" charset="0"/>
              </a:defRPr>
            </a:lvl8pPr>
            <a:lvl9pPr marL="3657600" algn="l" defTabSz="457200" rtl="0" eaLnBrk="1" latinLnBrk="0" hangingPunct="1">
              <a:defRPr sz="1700" kern="1200">
                <a:solidFill>
                  <a:schemeClr val="tx1"/>
                </a:solidFill>
                <a:latin typeface="Arial" charset="0"/>
                <a:ea typeface="ＭＳ Ｐゴシック" charset="0"/>
                <a:cs typeface="Arial" charset="0"/>
              </a:defRPr>
            </a:lvl9pPr>
          </a:lstStyle>
          <a:p>
            <a:r>
              <a:rPr lang="en-US" sz="1000"/>
              <a:t>Page </a:t>
            </a:r>
            <a:fld id="{9D46F3A4-F478-9440-BC8E-B732027F4C86}" type="slidenum">
              <a:rPr lang="en-US" sz="1000" smtClean="0"/>
              <a:pPr/>
              <a:t>17</a:t>
            </a:fld>
            <a:endParaRPr lang="en-US" sz="1000" dirty="0"/>
          </a:p>
        </p:txBody>
      </p:sp>
      <p:sp>
        <p:nvSpPr>
          <p:cNvPr id="11" name="Fußzeilenplatzhalter 11">
            <a:extLst>
              <a:ext uri="{FF2B5EF4-FFF2-40B4-BE49-F238E27FC236}">
                <a16:creationId xmlns:a16="http://schemas.microsoft.com/office/drawing/2014/main" id="{B8917869-AF01-497A-A101-07FF04A73BFC}"/>
              </a:ext>
            </a:extLst>
          </p:cNvPr>
          <p:cNvSpPr txBox="1">
            <a:spLocks/>
          </p:cNvSpPr>
          <p:nvPr/>
        </p:nvSpPr>
        <p:spPr>
          <a:xfrm>
            <a:off x="2255308" y="6524625"/>
            <a:ext cx="7008284" cy="215900"/>
          </a:xfrm>
          <a:prstGeom prst="rect">
            <a:avLst/>
          </a:prstGeom>
        </p:spPr>
        <p:txBody>
          <a:bodyPr/>
          <a:lstStyle>
            <a:defPPr>
              <a:defRPr lang="de-CH"/>
            </a:defPPr>
            <a:lvl1pPr algn="l" rtl="0" fontAlgn="base">
              <a:spcBef>
                <a:spcPct val="0"/>
              </a:spcBef>
              <a:spcAft>
                <a:spcPct val="0"/>
              </a:spcAft>
              <a:defRPr sz="17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sz="1700" kern="1200">
                <a:solidFill>
                  <a:schemeClr val="tx1"/>
                </a:solidFill>
                <a:latin typeface="Arial" charset="0"/>
                <a:ea typeface="ＭＳ Ｐゴシック" charset="0"/>
                <a:cs typeface="Arial" charset="0"/>
              </a:defRPr>
            </a:lvl2pPr>
            <a:lvl3pPr marL="914400" algn="l" rtl="0" fontAlgn="base">
              <a:spcBef>
                <a:spcPct val="0"/>
              </a:spcBef>
              <a:spcAft>
                <a:spcPct val="0"/>
              </a:spcAft>
              <a:defRPr sz="1700" kern="1200">
                <a:solidFill>
                  <a:schemeClr val="tx1"/>
                </a:solidFill>
                <a:latin typeface="Arial" charset="0"/>
                <a:ea typeface="ＭＳ Ｐゴシック" charset="0"/>
                <a:cs typeface="Arial" charset="0"/>
              </a:defRPr>
            </a:lvl3pPr>
            <a:lvl4pPr marL="1371600" algn="l" rtl="0" fontAlgn="base">
              <a:spcBef>
                <a:spcPct val="0"/>
              </a:spcBef>
              <a:spcAft>
                <a:spcPct val="0"/>
              </a:spcAft>
              <a:defRPr sz="1700" kern="1200">
                <a:solidFill>
                  <a:schemeClr val="tx1"/>
                </a:solidFill>
                <a:latin typeface="Arial" charset="0"/>
                <a:ea typeface="ＭＳ Ｐゴシック" charset="0"/>
                <a:cs typeface="Arial" charset="0"/>
              </a:defRPr>
            </a:lvl4pPr>
            <a:lvl5pPr marL="1828800" algn="l" rtl="0" fontAlgn="base">
              <a:spcBef>
                <a:spcPct val="0"/>
              </a:spcBef>
              <a:spcAft>
                <a:spcPct val="0"/>
              </a:spcAft>
              <a:defRPr sz="1700" kern="1200">
                <a:solidFill>
                  <a:schemeClr val="tx1"/>
                </a:solidFill>
                <a:latin typeface="Arial" charset="0"/>
                <a:ea typeface="ＭＳ Ｐゴシック" charset="0"/>
                <a:cs typeface="Arial" charset="0"/>
              </a:defRPr>
            </a:lvl5pPr>
            <a:lvl6pPr marL="2286000" algn="l" defTabSz="457200" rtl="0" eaLnBrk="1" latinLnBrk="0" hangingPunct="1">
              <a:defRPr sz="1700" kern="1200">
                <a:solidFill>
                  <a:schemeClr val="tx1"/>
                </a:solidFill>
                <a:latin typeface="Arial" charset="0"/>
                <a:ea typeface="ＭＳ Ｐゴシック" charset="0"/>
                <a:cs typeface="Arial" charset="0"/>
              </a:defRPr>
            </a:lvl6pPr>
            <a:lvl7pPr marL="2743200" algn="l" defTabSz="457200" rtl="0" eaLnBrk="1" latinLnBrk="0" hangingPunct="1">
              <a:defRPr sz="1700" kern="1200">
                <a:solidFill>
                  <a:schemeClr val="tx1"/>
                </a:solidFill>
                <a:latin typeface="Arial" charset="0"/>
                <a:ea typeface="ＭＳ Ｐゴシック" charset="0"/>
                <a:cs typeface="Arial" charset="0"/>
              </a:defRPr>
            </a:lvl7pPr>
            <a:lvl8pPr marL="3200400" algn="l" defTabSz="457200" rtl="0" eaLnBrk="1" latinLnBrk="0" hangingPunct="1">
              <a:defRPr sz="1700" kern="1200">
                <a:solidFill>
                  <a:schemeClr val="tx1"/>
                </a:solidFill>
                <a:latin typeface="Arial" charset="0"/>
                <a:ea typeface="ＭＳ Ｐゴシック" charset="0"/>
                <a:cs typeface="Arial" charset="0"/>
              </a:defRPr>
            </a:lvl8pPr>
            <a:lvl9pPr marL="3657600" algn="l" defTabSz="457200" rtl="0" eaLnBrk="1" latinLnBrk="0" hangingPunct="1">
              <a:defRPr sz="1700" kern="1200">
                <a:solidFill>
                  <a:schemeClr val="tx1"/>
                </a:solidFill>
                <a:latin typeface="Arial" charset="0"/>
                <a:ea typeface="ＭＳ Ｐゴシック" charset="0"/>
                <a:cs typeface="Arial" charset="0"/>
              </a:defRPr>
            </a:lvl9pPr>
          </a:lstStyle>
          <a:p>
            <a:r>
              <a:rPr lang="en-US" sz="1000" dirty="0"/>
              <a:t>Predicting Disease Spread, Maximilian Tornow</a:t>
            </a:r>
          </a:p>
        </p:txBody>
      </p:sp>
    </p:spTree>
    <p:extLst>
      <p:ext uri="{BB962C8B-B14F-4D97-AF65-F5344CB8AC3E}">
        <p14:creationId xmlns:p14="http://schemas.microsoft.com/office/powerpoint/2010/main" val="3784805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96BD5-A052-4234-B4EB-E1DCFA8DC12D}"/>
              </a:ext>
            </a:extLst>
          </p:cNvPr>
          <p:cNvSpPr>
            <a:spLocks noGrp="1"/>
          </p:cNvSpPr>
          <p:nvPr>
            <p:ph type="title"/>
          </p:nvPr>
        </p:nvSpPr>
        <p:spPr/>
        <p:txBody>
          <a:bodyPr/>
          <a:lstStyle/>
          <a:p>
            <a:r>
              <a:rPr lang="de-DE" dirty="0"/>
              <a:t>Problems</a:t>
            </a:r>
            <a:endParaRPr lang="en-GB" dirty="0"/>
          </a:p>
        </p:txBody>
      </p:sp>
      <p:sp>
        <p:nvSpPr>
          <p:cNvPr id="3" name="Content Placeholder 2">
            <a:extLst>
              <a:ext uri="{FF2B5EF4-FFF2-40B4-BE49-F238E27FC236}">
                <a16:creationId xmlns:a16="http://schemas.microsoft.com/office/drawing/2014/main" id="{8687CD21-7D74-4755-A0E5-DDD15D88DAB8}"/>
              </a:ext>
            </a:extLst>
          </p:cNvPr>
          <p:cNvSpPr>
            <a:spLocks noGrp="1"/>
          </p:cNvSpPr>
          <p:nvPr>
            <p:ph idx="1"/>
          </p:nvPr>
        </p:nvSpPr>
        <p:spPr/>
        <p:txBody>
          <a:bodyPr/>
          <a:lstStyle/>
          <a:p>
            <a:r>
              <a:rPr lang="en-GB" dirty="0"/>
              <a:t>Week </a:t>
            </a:r>
            <a:r>
              <a:rPr lang="en-GB" dirty="0" err="1"/>
              <a:t>labeling</a:t>
            </a:r>
            <a:r>
              <a:rPr lang="en-GB" dirty="0"/>
              <a:t> in initial data set initially hard to understand</a:t>
            </a:r>
          </a:p>
          <a:p>
            <a:r>
              <a:rPr lang="en-GB" dirty="0"/>
              <a:t>Different features had hard to get descriptions of how they were obtained</a:t>
            </a:r>
          </a:p>
          <a:p>
            <a:r>
              <a:rPr lang="de-DE" dirty="0"/>
              <a:t>W</a:t>
            </a:r>
            <a:r>
              <a:rPr lang="en-GB" dirty="0"/>
              <a:t>anted to try a lot of models with a lot of variation</a:t>
            </a:r>
          </a:p>
          <a:p>
            <a:pPr lvl="1"/>
            <a:r>
              <a:rPr lang="de-DE" dirty="0"/>
              <a:t>C</a:t>
            </a:r>
            <a:r>
              <a:rPr lang="en-GB" dirty="0" err="1"/>
              <a:t>ities</a:t>
            </a:r>
            <a:r>
              <a:rPr lang="en-GB" dirty="0"/>
              <a:t> (Combined, Individual), Timeframe (Monthly, Weekly), Reduced feature sets, Parameter optimization, Cross-Validation, etc.</a:t>
            </a:r>
          </a:p>
          <a:p>
            <a:pPr marL="342000" lvl="1" indent="0">
              <a:buNone/>
            </a:pPr>
            <a:r>
              <a:rPr lang="de-DE" dirty="0"/>
              <a:t>N</a:t>
            </a:r>
            <a:r>
              <a:rPr lang="en-GB" dirty="0" err="1"/>
              <a:t>eeded</a:t>
            </a:r>
            <a:r>
              <a:rPr lang="en-GB" dirty="0"/>
              <a:t> to focus on some !</a:t>
            </a:r>
          </a:p>
        </p:txBody>
      </p:sp>
      <p:sp>
        <p:nvSpPr>
          <p:cNvPr id="4" name="Date Placeholder 3">
            <a:extLst>
              <a:ext uri="{FF2B5EF4-FFF2-40B4-BE49-F238E27FC236}">
                <a16:creationId xmlns:a16="http://schemas.microsoft.com/office/drawing/2014/main" id="{B470600D-D07D-4F8F-B330-34449F860EAB}"/>
              </a:ext>
            </a:extLst>
          </p:cNvPr>
          <p:cNvSpPr>
            <a:spLocks noGrp="1"/>
          </p:cNvSpPr>
          <p:nvPr>
            <p:ph type="dt" sz="half" idx="10"/>
          </p:nvPr>
        </p:nvSpPr>
        <p:spPr/>
        <p:txBody>
          <a:bodyPr/>
          <a:lstStyle/>
          <a:p>
            <a:fld id="{7BD52081-C19B-4182-AC87-EFBFD12D780C}" type="datetime1">
              <a:rPr lang="en-US" smtClean="0"/>
              <a:t>5/31/2018</a:t>
            </a:fld>
            <a:endParaRPr lang="en-US" dirty="0"/>
          </a:p>
        </p:txBody>
      </p:sp>
      <p:sp>
        <p:nvSpPr>
          <p:cNvPr id="6" name="Slide Number Placeholder 5">
            <a:extLst>
              <a:ext uri="{FF2B5EF4-FFF2-40B4-BE49-F238E27FC236}">
                <a16:creationId xmlns:a16="http://schemas.microsoft.com/office/drawing/2014/main" id="{7F974D1D-8348-456E-A85B-24EEFFC1B1E2}"/>
              </a:ext>
            </a:extLst>
          </p:cNvPr>
          <p:cNvSpPr>
            <a:spLocks noGrp="1"/>
          </p:cNvSpPr>
          <p:nvPr>
            <p:ph type="sldNum" sz="quarter" idx="12"/>
          </p:nvPr>
        </p:nvSpPr>
        <p:spPr/>
        <p:txBody>
          <a:bodyPr/>
          <a:lstStyle/>
          <a:p>
            <a:r>
              <a:rPr lang="en-US"/>
              <a:t>Page </a:t>
            </a:r>
            <a:fld id="{9D46F3A4-F478-9440-BC8E-B732027F4C86}" type="slidenum">
              <a:rPr lang="en-US" smtClean="0"/>
              <a:pPr/>
              <a:t>18</a:t>
            </a:fld>
            <a:endParaRPr lang="en-US" dirty="0"/>
          </a:p>
        </p:txBody>
      </p:sp>
      <p:sp>
        <p:nvSpPr>
          <p:cNvPr id="7" name="Arrow: Right 6">
            <a:extLst>
              <a:ext uri="{FF2B5EF4-FFF2-40B4-BE49-F238E27FC236}">
                <a16:creationId xmlns:a16="http://schemas.microsoft.com/office/drawing/2014/main" id="{9B551677-B066-4ED7-A6FB-A85F1865910E}"/>
              </a:ext>
            </a:extLst>
          </p:cNvPr>
          <p:cNvSpPr/>
          <p:nvPr/>
        </p:nvSpPr>
        <p:spPr bwMode="auto">
          <a:xfrm>
            <a:off x="885823" y="2840031"/>
            <a:ext cx="360239" cy="288032"/>
          </a:xfrm>
          <a:prstGeom prst="rightArrow">
            <a:avLst/>
          </a:prstGeom>
          <a:solidFill>
            <a:schemeClr val="accent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8" name="Fußzeilenplatzhalter 11">
            <a:extLst>
              <a:ext uri="{FF2B5EF4-FFF2-40B4-BE49-F238E27FC236}">
                <a16:creationId xmlns:a16="http://schemas.microsoft.com/office/drawing/2014/main" id="{37F8E379-6B5C-410F-A1F4-6A6DCB727B35}"/>
              </a:ext>
            </a:extLst>
          </p:cNvPr>
          <p:cNvSpPr>
            <a:spLocks noGrp="1"/>
          </p:cNvSpPr>
          <p:nvPr>
            <p:ph type="ftr" sz="quarter" idx="11"/>
          </p:nvPr>
        </p:nvSpPr>
        <p:spPr>
          <a:xfrm>
            <a:off x="2255308" y="6524625"/>
            <a:ext cx="7008284" cy="215900"/>
          </a:xfrm>
        </p:spPr>
        <p:txBody>
          <a:bodyPr/>
          <a:lstStyle/>
          <a:p>
            <a:r>
              <a:rPr lang="en-US" dirty="0"/>
              <a:t>Predicting Disease Spread, Maximilian Tornow</a:t>
            </a:r>
          </a:p>
        </p:txBody>
      </p:sp>
    </p:spTree>
    <p:extLst>
      <p:ext uri="{BB962C8B-B14F-4D97-AF65-F5344CB8AC3E}">
        <p14:creationId xmlns:p14="http://schemas.microsoft.com/office/powerpoint/2010/main" val="709645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C572C1E-1C78-44EF-BDD6-CB6317502292}"/>
              </a:ext>
            </a:extLst>
          </p:cNvPr>
          <p:cNvSpPr>
            <a:spLocks noGrp="1"/>
          </p:cNvSpPr>
          <p:nvPr>
            <p:ph type="title"/>
          </p:nvPr>
        </p:nvSpPr>
        <p:spPr/>
        <p:txBody>
          <a:bodyPr/>
          <a:lstStyle/>
          <a:p>
            <a:r>
              <a:rPr lang="de-DE" dirty="0"/>
              <a:t>Data </a:t>
            </a:r>
            <a:r>
              <a:rPr lang="de-DE" dirty="0" err="1"/>
              <a:t>modeling</a:t>
            </a:r>
            <a:r>
              <a:rPr lang="de-DE" dirty="0"/>
              <a:t> – Tools </a:t>
            </a:r>
            <a:r>
              <a:rPr lang="de-DE" dirty="0" err="1"/>
              <a:t>used</a:t>
            </a:r>
            <a:endParaRPr lang="en-GB" dirty="0"/>
          </a:p>
        </p:txBody>
      </p:sp>
      <p:sp>
        <p:nvSpPr>
          <p:cNvPr id="16" name="Content Placeholder 15">
            <a:extLst>
              <a:ext uri="{FF2B5EF4-FFF2-40B4-BE49-F238E27FC236}">
                <a16:creationId xmlns:a16="http://schemas.microsoft.com/office/drawing/2014/main" id="{C48D32D7-3F50-451F-8A88-6935EBCC586F}"/>
              </a:ext>
            </a:extLst>
          </p:cNvPr>
          <p:cNvSpPr>
            <a:spLocks noGrp="1"/>
          </p:cNvSpPr>
          <p:nvPr>
            <p:ph idx="1"/>
          </p:nvPr>
        </p:nvSpPr>
        <p:spPr/>
        <p:txBody>
          <a:bodyPr/>
          <a:lstStyle/>
          <a:p>
            <a:pPr marL="342900" indent="-342900">
              <a:buAutoNum type="arabicPeriod"/>
            </a:pPr>
            <a:r>
              <a:rPr lang="de-DE" dirty="0"/>
              <a:t>Mean </a:t>
            </a:r>
            <a:r>
              <a:rPr lang="de-DE" dirty="0" err="1"/>
              <a:t>model</a:t>
            </a:r>
            <a:r>
              <a:rPr lang="de-DE" dirty="0"/>
              <a:t> (Naive)</a:t>
            </a:r>
          </a:p>
          <a:p>
            <a:pPr marL="342900" indent="-342900">
              <a:buAutoNum type="arabicPeriod"/>
            </a:pPr>
            <a:r>
              <a:rPr lang="de-DE" dirty="0"/>
              <a:t>Linear </a:t>
            </a:r>
            <a:r>
              <a:rPr lang="de-DE" dirty="0" err="1"/>
              <a:t>models</a:t>
            </a:r>
            <a:r>
              <a:rPr lang="de-DE" dirty="0"/>
              <a:t> </a:t>
            </a:r>
          </a:p>
          <a:p>
            <a:pPr marL="684900" lvl="1" indent="-342900">
              <a:buAutoNum type="arabicPeriod"/>
            </a:pPr>
            <a:r>
              <a:rPr lang="de-DE" dirty="0"/>
              <a:t>Linear Regression</a:t>
            </a:r>
          </a:p>
          <a:p>
            <a:pPr marL="684900" lvl="1" indent="-342900">
              <a:buAutoNum type="arabicPeriod"/>
            </a:pPr>
            <a:r>
              <a:rPr lang="de-DE" dirty="0"/>
              <a:t>Ridge Regression </a:t>
            </a:r>
          </a:p>
          <a:p>
            <a:pPr marL="684900" lvl="1" indent="-342900">
              <a:buAutoNum type="arabicPeriod"/>
            </a:pPr>
            <a:r>
              <a:rPr lang="de-DE" dirty="0"/>
              <a:t>Lasso Regression</a:t>
            </a:r>
          </a:p>
          <a:p>
            <a:pPr marL="342900" indent="-342900">
              <a:buAutoNum type="arabicPeriod"/>
            </a:pPr>
            <a:r>
              <a:rPr lang="de-DE" dirty="0"/>
              <a:t>Gradient </a:t>
            </a:r>
            <a:r>
              <a:rPr lang="de-DE" dirty="0" err="1"/>
              <a:t>Boosting</a:t>
            </a:r>
            <a:r>
              <a:rPr lang="de-DE" dirty="0"/>
              <a:t> (</a:t>
            </a:r>
            <a:r>
              <a:rPr lang="de-DE" dirty="0" err="1"/>
              <a:t>XGBoosting</a:t>
            </a:r>
            <a:r>
              <a:rPr lang="de-DE" dirty="0"/>
              <a:t>) / </a:t>
            </a:r>
            <a:r>
              <a:rPr lang="de-DE" dirty="0" err="1"/>
              <a:t>Trees</a:t>
            </a:r>
            <a:endParaRPr lang="de-DE" dirty="0"/>
          </a:p>
          <a:p>
            <a:pPr marL="342900" indent="-342900">
              <a:buAutoNum type="arabicPeriod"/>
            </a:pPr>
            <a:r>
              <a:rPr lang="de-DE" dirty="0"/>
              <a:t>Negative </a:t>
            </a:r>
            <a:r>
              <a:rPr lang="de-DE" dirty="0" err="1"/>
              <a:t>Binomial</a:t>
            </a:r>
            <a:r>
              <a:rPr lang="de-DE" dirty="0"/>
              <a:t> Regression</a:t>
            </a:r>
          </a:p>
          <a:p>
            <a:pPr marL="342900" indent="-342900">
              <a:buAutoNum type="arabicPeriod"/>
            </a:pPr>
            <a:r>
              <a:rPr lang="de-DE" dirty="0"/>
              <a:t>Facebook Prophet</a:t>
            </a:r>
          </a:p>
          <a:p>
            <a:pPr marL="342900" indent="-342900">
              <a:buAutoNum type="arabicPeriod"/>
            </a:pPr>
            <a:r>
              <a:rPr lang="de-DE" dirty="0"/>
              <a:t>PCA</a:t>
            </a:r>
          </a:p>
          <a:p>
            <a:pPr marL="342900" indent="-342900">
              <a:buAutoNum type="arabicPeriod"/>
            </a:pPr>
            <a:r>
              <a:rPr lang="de-DE" dirty="0"/>
              <a:t>Autokorrelation</a:t>
            </a:r>
            <a:endParaRPr lang="de-DE" dirty="0">
              <a:solidFill>
                <a:srgbClr val="FF0000"/>
              </a:solidFill>
            </a:endParaRPr>
          </a:p>
          <a:p>
            <a:pPr marL="0" indent="0">
              <a:buNone/>
            </a:pPr>
            <a:endParaRPr lang="de-DE" dirty="0"/>
          </a:p>
        </p:txBody>
      </p:sp>
      <p:sp>
        <p:nvSpPr>
          <p:cNvPr id="3" name="Date Placeholder 2">
            <a:extLst>
              <a:ext uri="{FF2B5EF4-FFF2-40B4-BE49-F238E27FC236}">
                <a16:creationId xmlns:a16="http://schemas.microsoft.com/office/drawing/2014/main" id="{579ED88B-8E11-4426-949F-EE678F4AD9F4}"/>
              </a:ext>
            </a:extLst>
          </p:cNvPr>
          <p:cNvSpPr>
            <a:spLocks noGrp="1"/>
          </p:cNvSpPr>
          <p:nvPr>
            <p:ph type="dt" sz="half" idx="10"/>
          </p:nvPr>
        </p:nvSpPr>
        <p:spPr/>
        <p:txBody>
          <a:bodyPr/>
          <a:lstStyle/>
          <a:p>
            <a:fld id="{24FC34A0-26AB-4264-9A71-1C5A1002E2F9}" type="datetime1">
              <a:rPr lang="en-US" smtClean="0"/>
              <a:t>5/31/2018</a:t>
            </a:fld>
            <a:endParaRPr lang="en-US" dirty="0"/>
          </a:p>
        </p:txBody>
      </p:sp>
      <p:sp>
        <p:nvSpPr>
          <p:cNvPr id="5" name="Slide Number Placeholder 4">
            <a:extLst>
              <a:ext uri="{FF2B5EF4-FFF2-40B4-BE49-F238E27FC236}">
                <a16:creationId xmlns:a16="http://schemas.microsoft.com/office/drawing/2014/main" id="{6324735A-7BA5-4B78-B936-FB159092C458}"/>
              </a:ext>
            </a:extLst>
          </p:cNvPr>
          <p:cNvSpPr>
            <a:spLocks noGrp="1"/>
          </p:cNvSpPr>
          <p:nvPr>
            <p:ph type="sldNum" sz="quarter" idx="12"/>
          </p:nvPr>
        </p:nvSpPr>
        <p:spPr/>
        <p:txBody>
          <a:bodyPr/>
          <a:lstStyle/>
          <a:p>
            <a:r>
              <a:rPr lang="en-US"/>
              <a:t>Page </a:t>
            </a:r>
            <a:fld id="{9D46F3A4-F478-9440-BC8E-B732027F4C86}" type="slidenum">
              <a:rPr lang="en-US" smtClean="0"/>
              <a:pPr/>
              <a:t>19</a:t>
            </a:fld>
            <a:endParaRPr lang="en-US" dirty="0"/>
          </a:p>
        </p:txBody>
      </p:sp>
      <p:sp>
        <p:nvSpPr>
          <p:cNvPr id="8" name="Fußzeilenplatzhalter 11">
            <a:extLst>
              <a:ext uri="{FF2B5EF4-FFF2-40B4-BE49-F238E27FC236}">
                <a16:creationId xmlns:a16="http://schemas.microsoft.com/office/drawing/2014/main" id="{A5DA04FA-09E5-4728-A0DC-A6BA74F41177}"/>
              </a:ext>
            </a:extLst>
          </p:cNvPr>
          <p:cNvSpPr>
            <a:spLocks noGrp="1"/>
          </p:cNvSpPr>
          <p:nvPr>
            <p:ph type="ftr" sz="quarter" idx="11"/>
          </p:nvPr>
        </p:nvSpPr>
        <p:spPr>
          <a:xfrm>
            <a:off x="2255308" y="6524625"/>
            <a:ext cx="7008284" cy="215900"/>
          </a:xfrm>
        </p:spPr>
        <p:txBody>
          <a:bodyPr/>
          <a:lstStyle/>
          <a:p>
            <a:r>
              <a:rPr lang="en-US" dirty="0"/>
              <a:t>Predicting Disease Spread, Maximilian Tornow</a:t>
            </a:r>
          </a:p>
        </p:txBody>
      </p:sp>
      <p:sp>
        <p:nvSpPr>
          <p:cNvPr id="7" name="TextBox 6">
            <a:extLst>
              <a:ext uri="{FF2B5EF4-FFF2-40B4-BE49-F238E27FC236}">
                <a16:creationId xmlns:a16="http://schemas.microsoft.com/office/drawing/2014/main" id="{836EA7D0-0166-4FA2-B38C-716C0BE3ABEC}"/>
              </a:ext>
            </a:extLst>
          </p:cNvPr>
          <p:cNvSpPr txBox="1"/>
          <p:nvPr/>
        </p:nvSpPr>
        <p:spPr>
          <a:xfrm>
            <a:off x="8087103" y="6195017"/>
            <a:ext cx="4137671" cy="338554"/>
          </a:xfrm>
          <a:prstGeom prst="rect">
            <a:avLst/>
          </a:prstGeom>
          <a:noFill/>
        </p:spPr>
        <p:txBody>
          <a:bodyPr wrap="none" rtlCol="0">
            <a:spAutoFit/>
          </a:bodyPr>
          <a:lstStyle/>
          <a:p>
            <a:r>
              <a:rPr lang="de-DE" sz="800" dirty="0"/>
              <a:t>Source: </a:t>
            </a:r>
            <a:br>
              <a:rPr lang="de-DE" sz="800" dirty="0"/>
            </a:br>
            <a:r>
              <a:rPr lang="en-GB" sz="800" dirty="0"/>
              <a:t>http://www.chioka.in/differences-between-l1-and-l2-as-loss-function-and-regularization/</a:t>
            </a:r>
          </a:p>
        </p:txBody>
      </p:sp>
    </p:spTree>
    <p:extLst>
      <p:ext uri="{BB962C8B-B14F-4D97-AF65-F5344CB8AC3E}">
        <p14:creationId xmlns:p14="http://schemas.microsoft.com/office/powerpoint/2010/main" val="2988123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Overview</a:t>
            </a:r>
          </a:p>
        </p:txBody>
      </p:sp>
      <p:sp>
        <p:nvSpPr>
          <p:cNvPr id="2" name="TextBox 1">
            <a:extLst>
              <a:ext uri="{FF2B5EF4-FFF2-40B4-BE49-F238E27FC236}">
                <a16:creationId xmlns:a16="http://schemas.microsoft.com/office/drawing/2014/main" id="{60E60231-8AC5-4CFE-9EFB-65EAA90AEFA8}"/>
              </a:ext>
            </a:extLst>
          </p:cNvPr>
          <p:cNvSpPr txBox="1"/>
          <p:nvPr/>
        </p:nvSpPr>
        <p:spPr>
          <a:xfrm>
            <a:off x="839416" y="730956"/>
            <a:ext cx="7326044" cy="5847755"/>
          </a:xfrm>
          <a:prstGeom prst="rect">
            <a:avLst/>
          </a:prstGeom>
          <a:noFill/>
        </p:spPr>
        <p:txBody>
          <a:bodyPr wrap="none" rtlCol="0">
            <a:spAutoFit/>
          </a:bodyPr>
          <a:lstStyle/>
          <a:p>
            <a:pPr marL="285750" indent="-285750">
              <a:buFont typeface="Arial" panose="020B0604020202020204" pitchFamily="34" charset="0"/>
              <a:buChar char="•"/>
            </a:pPr>
            <a:r>
              <a:rPr lang="en-US" sz="2200" dirty="0">
                <a:solidFill>
                  <a:schemeClr val="bg1"/>
                </a:solidFill>
              </a:rPr>
              <a:t>Why?</a:t>
            </a:r>
          </a:p>
          <a:p>
            <a:pPr marL="285750" indent="-285750">
              <a:buFont typeface="Arial" panose="020B0604020202020204" pitchFamily="34" charset="0"/>
              <a:buChar char="•"/>
            </a:pPr>
            <a:endParaRPr lang="en-US" sz="2200" dirty="0">
              <a:solidFill>
                <a:schemeClr val="bg1"/>
              </a:solidFill>
            </a:endParaRPr>
          </a:p>
          <a:p>
            <a:pPr marL="285750" indent="-285750">
              <a:buFont typeface="Arial" panose="020B0604020202020204" pitchFamily="34" charset="0"/>
              <a:buChar char="•"/>
            </a:pPr>
            <a:r>
              <a:rPr lang="en-US" sz="2200" dirty="0">
                <a:solidFill>
                  <a:schemeClr val="bg1"/>
                </a:solidFill>
              </a:rPr>
              <a:t>Data used</a:t>
            </a:r>
          </a:p>
          <a:p>
            <a:pPr marL="285750" indent="-285750">
              <a:buFont typeface="Arial" panose="020B0604020202020204" pitchFamily="34" charset="0"/>
              <a:buChar char="•"/>
            </a:pPr>
            <a:r>
              <a:rPr lang="en-US" sz="2200" dirty="0">
                <a:solidFill>
                  <a:schemeClr val="bg1"/>
                </a:solidFill>
              </a:rPr>
              <a:t>Exploratory analysis</a:t>
            </a:r>
          </a:p>
          <a:p>
            <a:pPr marL="285750" indent="-285750">
              <a:buFont typeface="Arial" panose="020B0604020202020204" pitchFamily="34" charset="0"/>
              <a:buChar char="•"/>
            </a:pPr>
            <a:endParaRPr lang="en-US" sz="2200" dirty="0">
              <a:solidFill>
                <a:schemeClr val="bg1"/>
              </a:solidFill>
            </a:endParaRPr>
          </a:p>
          <a:p>
            <a:pPr marL="285750" indent="-285750">
              <a:buFont typeface="Arial" panose="020B0604020202020204" pitchFamily="34" charset="0"/>
              <a:buChar char="•"/>
            </a:pPr>
            <a:r>
              <a:rPr lang="en-US" sz="2200" dirty="0">
                <a:solidFill>
                  <a:schemeClr val="bg1"/>
                </a:solidFill>
              </a:rPr>
              <a:t>Problems</a:t>
            </a:r>
          </a:p>
          <a:p>
            <a:pPr marL="285750" indent="-285750">
              <a:buFont typeface="Arial" panose="020B0604020202020204" pitchFamily="34" charset="0"/>
              <a:buChar char="•"/>
            </a:pPr>
            <a:endParaRPr lang="en-US" sz="2200" dirty="0">
              <a:solidFill>
                <a:schemeClr val="bg1"/>
              </a:solidFill>
            </a:endParaRPr>
          </a:p>
          <a:p>
            <a:pPr marL="285750" indent="-285750">
              <a:buFont typeface="Arial" panose="020B0604020202020204" pitchFamily="34" charset="0"/>
              <a:buChar char="•"/>
            </a:pPr>
            <a:r>
              <a:rPr lang="en-US" sz="2200" dirty="0">
                <a:solidFill>
                  <a:schemeClr val="bg1"/>
                </a:solidFill>
              </a:rPr>
              <a:t>Data modeling</a:t>
            </a:r>
          </a:p>
          <a:p>
            <a:pPr marL="742950" lvl="1" indent="-285750">
              <a:buFont typeface="Arial" panose="020B0604020202020204" pitchFamily="34" charset="0"/>
              <a:buChar char="•"/>
            </a:pPr>
            <a:r>
              <a:rPr lang="en-US" sz="2200" dirty="0">
                <a:solidFill>
                  <a:schemeClr val="bg1"/>
                </a:solidFill>
              </a:rPr>
              <a:t>Common linear models (optimized / non-optimized)</a:t>
            </a:r>
          </a:p>
          <a:p>
            <a:pPr marL="742950" lvl="1" indent="-285750">
              <a:buFont typeface="Arial" panose="020B0604020202020204" pitchFamily="34" charset="0"/>
              <a:buChar char="•"/>
            </a:pPr>
            <a:r>
              <a:rPr lang="en-US" sz="2200" dirty="0">
                <a:solidFill>
                  <a:schemeClr val="bg1"/>
                </a:solidFill>
              </a:rPr>
              <a:t>Tree model (</a:t>
            </a:r>
            <a:r>
              <a:rPr lang="en-US" sz="2200" dirty="0" err="1">
                <a:solidFill>
                  <a:schemeClr val="bg1"/>
                </a:solidFill>
              </a:rPr>
              <a:t>XGBoost</a:t>
            </a:r>
            <a:r>
              <a:rPr lang="en-US" sz="2200" dirty="0">
                <a:solidFill>
                  <a:schemeClr val="bg1"/>
                </a:solidFill>
              </a:rPr>
              <a:t>)</a:t>
            </a:r>
          </a:p>
          <a:p>
            <a:pPr marL="742950" lvl="1" indent="-285750">
              <a:buFont typeface="Arial" panose="020B0604020202020204" pitchFamily="34" charset="0"/>
              <a:buChar char="•"/>
            </a:pPr>
            <a:r>
              <a:rPr lang="en-US" sz="2200" dirty="0">
                <a:solidFill>
                  <a:schemeClr val="bg1"/>
                </a:solidFill>
              </a:rPr>
              <a:t>Negative binomial regression</a:t>
            </a:r>
          </a:p>
          <a:p>
            <a:pPr marL="742950" lvl="1" indent="-285750">
              <a:buFont typeface="Arial" panose="020B0604020202020204" pitchFamily="34" charset="0"/>
              <a:buChar char="•"/>
            </a:pPr>
            <a:r>
              <a:rPr lang="en-US" sz="2200" dirty="0">
                <a:solidFill>
                  <a:schemeClr val="bg1"/>
                </a:solidFill>
              </a:rPr>
              <a:t>Facebook Prophet</a:t>
            </a:r>
          </a:p>
          <a:p>
            <a:pPr marL="742950" lvl="1" indent="-285750">
              <a:buFont typeface="Arial" panose="020B0604020202020204" pitchFamily="34" charset="0"/>
              <a:buChar char="•"/>
            </a:pPr>
            <a:r>
              <a:rPr lang="en-US" sz="2200" dirty="0">
                <a:solidFill>
                  <a:schemeClr val="bg1"/>
                </a:solidFill>
              </a:rPr>
              <a:t>Principal Component Analysis</a:t>
            </a:r>
          </a:p>
          <a:p>
            <a:pPr marL="742950" lvl="1" indent="-285750">
              <a:buFont typeface="Arial" panose="020B0604020202020204" pitchFamily="34" charset="0"/>
              <a:buChar char="•"/>
            </a:pPr>
            <a:r>
              <a:rPr lang="en-US" sz="2200" dirty="0">
                <a:solidFill>
                  <a:schemeClr val="bg1"/>
                </a:solidFill>
              </a:rPr>
              <a:t>Autocorrelation</a:t>
            </a:r>
          </a:p>
          <a:p>
            <a:pPr marL="285750" indent="-285750">
              <a:buFont typeface="Arial" panose="020B0604020202020204" pitchFamily="34" charset="0"/>
              <a:buChar char="•"/>
            </a:pPr>
            <a:endParaRPr lang="en-US" sz="2200" dirty="0">
              <a:solidFill>
                <a:schemeClr val="bg1"/>
              </a:solidFill>
            </a:endParaRPr>
          </a:p>
          <a:p>
            <a:pPr marL="285750" indent="-285750">
              <a:buFont typeface="Arial" panose="020B0604020202020204" pitchFamily="34" charset="0"/>
              <a:buChar char="•"/>
            </a:pPr>
            <a:r>
              <a:rPr lang="en-US" sz="2200" dirty="0">
                <a:solidFill>
                  <a:schemeClr val="bg1"/>
                </a:solidFill>
              </a:rPr>
              <a:t>Conclusion</a:t>
            </a:r>
          </a:p>
          <a:p>
            <a:pPr marL="285750" indent="-285750">
              <a:buFont typeface="Arial" panose="020B0604020202020204" pitchFamily="34" charset="0"/>
              <a:buChar char="•"/>
            </a:pPr>
            <a:r>
              <a:rPr lang="en-US" sz="2200" dirty="0">
                <a:solidFill>
                  <a:schemeClr val="bg1"/>
                </a:solidFill>
              </a:rPr>
              <a:t>Outlook</a:t>
            </a:r>
          </a:p>
        </p:txBody>
      </p:sp>
      <p:sp>
        <p:nvSpPr>
          <p:cNvPr id="3" name="TextBox 2">
            <a:extLst>
              <a:ext uri="{FF2B5EF4-FFF2-40B4-BE49-F238E27FC236}">
                <a16:creationId xmlns:a16="http://schemas.microsoft.com/office/drawing/2014/main" id="{CCC9B124-8152-4B66-979E-C3309AAE6262}"/>
              </a:ext>
            </a:extLst>
          </p:cNvPr>
          <p:cNvSpPr txBox="1"/>
          <p:nvPr/>
        </p:nvSpPr>
        <p:spPr>
          <a:xfrm>
            <a:off x="7836320" y="6324128"/>
            <a:ext cx="4355680" cy="461665"/>
          </a:xfrm>
          <a:prstGeom prst="rect">
            <a:avLst/>
          </a:prstGeom>
          <a:noFill/>
        </p:spPr>
        <p:txBody>
          <a:bodyPr wrap="none" rtlCol="0">
            <a:spAutoFit/>
          </a:bodyPr>
          <a:lstStyle/>
          <a:p>
            <a:r>
              <a:rPr lang="de-DE" sz="800" dirty="0">
                <a:solidFill>
                  <a:schemeClr val="bg1"/>
                </a:solidFill>
              </a:rPr>
              <a:t>Sources </a:t>
            </a:r>
            <a:r>
              <a:rPr lang="de-DE" sz="800" dirty="0" err="1">
                <a:solidFill>
                  <a:schemeClr val="bg1"/>
                </a:solidFill>
              </a:rPr>
              <a:t>for</a:t>
            </a:r>
            <a:r>
              <a:rPr lang="de-DE" sz="800" dirty="0">
                <a:solidFill>
                  <a:schemeClr val="bg1"/>
                </a:solidFill>
              </a:rPr>
              <a:t> </a:t>
            </a:r>
            <a:r>
              <a:rPr lang="de-DE" sz="800" dirty="0" err="1">
                <a:solidFill>
                  <a:schemeClr val="bg1"/>
                </a:solidFill>
              </a:rPr>
              <a:t>code</a:t>
            </a:r>
            <a:r>
              <a:rPr lang="de-DE" sz="800" dirty="0">
                <a:solidFill>
                  <a:schemeClr val="bg1"/>
                </a:solidFill>
              </a:rPr>
              <a:t>: </a:t>
            </a:r>
          </a:p>
          <a:p>
            <a:r>
              <a:rPr lang="en-GB" sz="800" dirty="0" err="1">
                <a:solidFill>
                  <a:schemeClr val="bg1"/>
                </a:solidFill>
              </a:rPr>
              <a:t>Scikit</a:t>
            </a:r>
            <a:r>
              <a:rPr lang="en-GB" sz="800" dirty="0">
                <a:solidFill>
                  <a:schemeClr val="bg1"/>
                </a:solidFill>
              </a:rPr>
              <a:t>-learn: Machine Learning in Python, </a:t>
            </a:r>
            <a:r>
              <a:rPr lang="en-GB" sz="800" dirty="0" err="1">
                <a:solidFill>
                  <a:schemeClr val="bg1"/>
                </a:solidFill>
              </a:rPr>
              <a:t>Pedregosa</a:t>
            </a:r>
            <a:r>
              <a:rPr lang="en-GB" sz="800" dirty="0">
                <a:solidFill>
                  <a:schemeClr val="bg1"/>
                </a:solidFill>
              </a:rPr>
              <a:t> </a:t>
            </a:r>
            <a:r>
              <a:rPr lang="en-GB" sz="800" i="1" dirty="0">
                <a:solidFill>
                  <a:schemeClr val="bg1"/>
                </a:solidFill>
              </a:rPr>
              <a:t>et al.</a:t>
            </a:r>
            <a:r>
              <a:rPr lang="en-GB" sz="800" dirty="0">
                <a:solidFill>
                  <a:schemeClr val="bg1"/>
                </a:solidFill>
              </a:rPr>
              <a:t>, JMLR 12, pp. 2825-2830, 2011.</a:t>
            </a:r>
          </a:p>
          <a:p>
            <a:r>
              <a:rPr lang="en-GB" sz="800" dirty="0">
                <a:solidFill>
                  <a:schemeClr val="bg1"/>
                </a:solidFill>
              </a:rPr>
              <a:t>https://github.com/SusmeetJain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4836-840C-4EBE-A844-F742068CA1E2}"/>
              </a:ext>
            </a:extLst>
          </p:cNvPr>
          <p:cNvSpPr>
            <a:spLocks noGrp="1"/>
          </p:cNvSpPr>
          <p:nvPr>
            <p:ph type="title"/>
          </p:nvPr>
        </p:nvSpPr>
        <p:spPr/>
        <p:txBody>
          <a:bodyPr/>
          <a:lstStyle/>
          <a:p>
            <a:r>
              <a:rPr lang="de-DE" dirty="0"/>
              <a:t>Quality </a:t>
            </a:r>
            <a:r>
              <a:rPr lang="de-DE" dirty="0" err="1"/>
              <a:t>factor</a:t>
            </a:r>
            <a:r>
              <a:rPr lang="de-DE" dirty="0"/>
              <a:t> – Mean absolute </a:t>
            </a:r>
            <a:r>
              <a:rPr lang="de-DE" dirty="0" err="1"/>
              <a:t>error</a:t>
            </a:r>
            <a:endParaRPr lang="en-GB" dirty="0"/>
          </a:p>
        </p:txBody>
      </p:sp>
      <p:sp>
        <p:nvSpPr>
          <p:cNvPr id="3" name="Content Placeholder 2">
            <a:extLst>
              <a:ext uri="{FF2B5EF4-FFF2-40B4-BE49-F238E27FC236}">
                <a16:creationId xmlns:a16="http://schemas.microsoft.com/office/drawing/2014/main" id="{AFD8DE74-F6C0-4BAB-A9BD-11E3DA9CF7E5}"/>
              </a:ext>
            </a:extLst>
          </p:cNvPr>
          <p:cNvSpPr>
            <a:spLocks noGrp="1"/>
          </p:cNvSpPr>
          <p:nvPr>
            <p:ph idx="1"/>
          </p:nvPr>
        </p:nvSpPr>
        <p:spPr/>
        <p:txBody>
          <a:bodyPr/>
          <a:lstStyle/>
          <a:p>
            <a:pPr>
              <a:buFont typeface="Arial" panose="020B0604020202020204" pitchFamily="34" charset="0"/>
              <a:buChar char="•"/>
            </a:pPr>
            <a:r>
              <a:rPr lang="de-DE" sz="2200" dirty="0" err="1"/>
              <a:t>What</a:t>
            </a:r>
            <a:r>
              <a:rPr lang="de-DE" sz="2200" dirty="0"/>
              <a:t>?</a:t>
            </a:r>
          </a:p>
          <a:p>
            <a:pPr>
              <a:buFont typeface="Arial" panose="020B0604020202020204" pitchFamily="34" charset="0"/>
              <a:buChar char="•"/>
            </a:pPr>
            <a:endParaRPr lang="de-DE" sz="2200" dirty="0"/>
          </a:p>
          <a:p>
            <a:pPr>
              <a:buFont typeface="Arial" panose="020B0604020202020204" pitchFamily="34" charset="0"/>
              <a:buChar char="•"/>
            </a:pPr>
            <a:endParaRPr lang="de-DE" sz="2200" dirty="0"/>
          </a:p>
          <a:p>
            <a:pPr>
              <a:buFont typeface="Arial" panose="020B0604020202020204" pitchFamily="34" charset="0"/>
              <a:buChar char="•"/>
            </a:pPr>
            <a:r>
              <a:rPr lang="de-DE" sz="2200" dirty="0" err="1"/>
              <a:t>Why</a:t>
            </a:r>
            <a:r>
              <a:rPr lang="de-DE" sz="2200" dirty="0"/>
              <a:t>?</a:t>
            </a:r>
          </a:p>
          <a:p>
            <a:pPr lvl="1">
              <a:buFont typeface="Arial" panose="020B0604020202020204" pitchFamily="34" charset="0"/>
              <a:buChar char="•"/>
            </a:pPr>
            <a:r>
              <a:rPr lang="de-DE" sz="2200" dirty="0" err="1"/>
              <a:t>Useable</a:t>
            </a:r>
            <a:r>
              <a:rPr lang="de-DE" sz="2200" dirty="0"/>
              <a:t> </a:t>
            </a:r>
            <a:r>
              <a:rPr lang="de-DE" sz="2200" dirty="0" err="1"/>
              <a:t>for</a:t>
            </a:r>
            <a:r>
              <a:rPr lang="de-DE" sz="2200" dirty="0"/>
              <a:t> all </a:t>
            </a:r>
            <a:r>
              <a:rPr lang="de-DE" sz="2200" dirty="0" err="1"/>
              <a:t>models</a:t>
            </a:r>
            <a:endParaRPr lang="de-DE" sz="2200" dirty="0"/>
          </a:p>
          <a:p>
            <a:pPr lvl="1">
              <a:buFont typeface="Arial" panose="020B0604020202020204" pitchFamily="34" charset="0"/>
              <a:buChar char="•"/>
            </a:pPr>
            <a:r>
              <a:rPr lang="de-DE" sz="2200" dirty="0" err="1"/>
              <a:t>Easier</a:t>
            </a:r>
            <a:r>
              <a:rPr lang="de-DE" sz="2200" dirty="0"/>
              <a:t> </a:t>
            </a:r>
            <a:r>
              <a:rPr lang="de-DE" sz="2200" dirty="0" err="1"/>
              <a:t>to</a:t>
            </a:r>
            <a:r>
              <a:rPr lang="de-DE" sz="2200" dirty="0"/>
              <a:t> </a:t>
            </a:r>
            <a:r>
              <a:rPr lang="de-DE" sz="2200" dirty="0" err="1"/>
              <a:t>interpret</a:t>
            </a:r>
            <a:r>
              <a:rPr lang="de-DE" sz="2200" dirty="0"/>
              <a:t> </a:t>
            </a:r>
            <a:r>
              <a:rPr lang="de-DE" sz="2200" dirty="0" err="1"/>
              <a:t>then</a:t>
            </a:r>
            <a:r>
              <a:rPr lang="de-DE" sz="2200" dirty="0"/>
              <a:t> </a:t>
            </a:r>
            <a:r>
              <a:rPr lang="de-DE" sz="2200" dirty="0" err="1"/>
              <a:t>confusion</a:t>
            </a:r>
            <a:r>
              <a:rPr lang="de-DE" sz="2200" dirty="0"/>
              <a:t> </a:t>
            </a:r>
            <a:r>
              <a:rPr lang="de-DE" sz="2200" dirty="0" err="1"/>
              <a:t>matrices</a:t>
            </a:r>
            <a:r>
              <a:rPr lang="de-DE" sz="2200" dirty="0"/>
              <a:t> </a:t>
            </a:r>
            <a:r>
              <a:rPr lang="de-DE" sz="2200" dirty="0" err="1"/>
              <a:t>or</a:t>
            </a:r>
            <a:r>
              <a:rPr lang="de-DE" sz="2200" dirty="0"/>
              <a:t> RMSE</a:t>
            </a:r>
          </a:p>
          <a:p>
            <a:pPr lvl="1">
              <a:buFont typeface="Arial" panose="020B0604020202020204" pitchFamily="34" charset="0"/>
              <a:buChar char="•"/>
            </a:pPr>
            <a:r>
              <a:rPr lang="de-DE" sz="2200" dirty="0"/>
              <a:t>Not MPE, </a:t>
            </a:r>
            <a:r>
              <a:rPr lang="de-DE" sz="2200" dirty="0" err="1"/>
              <a:t>because</a:t>
            </a:r>
            <a:r>
              <a:rPr lang="de-DE" sz="2200" dirty="0"/>
              <a:t> </a:t>
            </a:r>
            <a:r>
              <a:rPr lang="de-DE" sz="2200" dirty="0" err="1"/>
              <a:t>data</a:t>
            </a:r>
            <a:r>
              <a:rPr lang="de-DE" sz="2200" dirty="0"/>
              <a:t> </a:t>
            </a:r>
            <a:r>
              <a:rPr lang="de-DE" sz="2200" dirty="0" err="1"/>
              <a:t>always</a:t>
            </a:r>
            <a:r>
              <a:rPr lang="de-DE" sz="2200" dirty="0"/>
              <a:t> </a:t>
            </a:r>
            <a:r>
              <a:rPr lang="de-DE" sz="2200" dirty="0" err="1"/>
              <a:t>the</a:t>
            </a:r>
            <a:r>
              <a:rPr lang="de-DE" sz="2200" dirty="0"/>
              <a:t> same      </a:t>
            </a:r>
            <a:r>
              <a:rPr lang="de-DE" sz="2200" dirty="0" err="1"/>
              <a:t>therefore</a:t>
            </a:r>
            <a:r>
              <a:rPr lang="de-DE" sz="2200" dirty="0"/>
              <a:t> </a:t>
            </a:r>
            <a:r>
              <a:rPr lang="de-DE" sz="2200" dirty="0" err="1"/>
              <a:t>easier</a:t>
            </a:r>
            <a:r>
              <a:rPr lang="de-DE" sz="2200" dirty="0"/>
              <a:t> </a:t>
            </a:r>
            <a:r>
              <a:rPr lang="de-DE" sz="2200" dirty="0" err="1"/>
              <a:t>to</a:t>
            </a:r>
            <a:r>
              <a:rPr lang="de-DE" sz="2200" dirty="0"/>
              <a:t> </a:t>
            </a:r>
            <a:r>
              <a:rPr lang="de-DE" sz="2200" dirty="0" err="1"/>
              <a:t>grasp</a:t>
            </a:r>
            <a:endParaRPr lang="en-GB" sz="2200" dirty="0"/>
          </a:p>
        </p:txBody>
      </p:sp>
      <p:sp>
        <p:nvSpPr>
          <p:cNvPr id="4" name="Date Placeholder 3">
            <a:extLst>
              <a:ext uri="{FF2B5EF4-FFF2-40B4-BE49-F238E27FC236}">
                <a16:creationId xmlns:a16="http://schemas.microsoft.com/office/drawing/2014/main" id="{D7B6E835-1418-4C82-906B-6E837499065C}"/>
              </a:ext>
            </a:extLst>
          </p:cNvPr>
          <p:cNvSpPr>
            <a:spLocks noGrp="1"/>
          </p:cNvSpPr>
          <p:nvPr>
            <p:ph type="dt" sz="half" idx="10"/>
          </p:nvPr>
        </p:nvSpPr>
        <p:spPr/>
        <p:txBody>
          <a:bodyPr/>
          <a:lstStyle/>
          <a:p>
            <a:fld id="{7BD52081-C19B-4182-AC87-EFBFD12D780C}" type="datetime1">
              <a:rPr lang="en-US" smtClean="0"/>
              <a:t>5/31/2018</a:t>
            </a:fld>
            <a:endParaRPr lang="en-US" dirty="0"/>
          </a:p>
        </p:txBody>
      </p:sp>
      <p:sp>
        <p:nvSpPr>
          <p:cNvPr id="6" name="Slide Number Placeholder 5">
            <a:extLst>
              <a:ext uri="{FF2B5EF4-FFF2-40B4-BE49-F238E27FC236}">
                <a16:creationId xmlns:a16="http://schemas.microsoft.com/office/drawing/2014/main" id="{9502A2CA-E73F-466D-A03B-29DDA55B3336}"/>
              </a:ext>
            </a:extLst>
          </p:cNvPr>
          <p:cNvSpPr>
            <a:spLocks noGrp="1"/>
          </p:cNvSpPr>
          <p:nvPr>
            <p:ph type="sldNum" sz="quarter" idx="12"/>
          </p:nvPr>
        </p:nvSpPr>
        <p:spPr/>
        <p:txBody>
          <a:bodyPr/>
          <a:lstStyle/>
          <a:p>
            <a:r>
              <a:rPr lang="en-US"/>
              <a:t>Page </a:t>
            </a:r>
            <a:fld id="{9D46F3A4-F478-9440-BC8E-B732027F4C86}" type="slidenum">
              <a:rPr lang="en-US" smtClean="0"/>
              <a:pPr/>
              <a:t>20</a:t>
            </a:fld>
            <a:endParaRPr lang="en-US" dirty="0"/>
          </a:p>
        </p:txBody>
      </p:sp>
      <p:pic>
        <p:nvPicPr>
          <p:cNvPr id="7" name="Picture 6">
            <a:extLst>
              <a:ext uri="{FF2B5EF4-FFF2-40B4-BE49-F238E27FC236}">
                <a16:creationId xmlns:a16="http://schemas.microsoft.com/office/drawing/2014/main" id="{17E67E33-2D27-4F78-868B-2476966980FA}"/>
              </a:ext>
            </a:extLst>
          </p:cNvPr>
          <p:cNvPicPr>
            <a:picLocks noChangeAspect="1"/>
          </p:cNvPicPr>
          <p:nvPr/>
        </p:nvPicPr>
        <p:blipFill>
          <a:blip r:embed="rId3"/>
          <a:stretch>
            <a:fillRect/>
          </a:stretch>
        </p:blipFill>
        <p:spPr>
          <a:xfrm>
            <a:off x="2783632" y="1556792"/>
            <a:ext cx="4410075" cy="923925"/>
          </a:xfrm>
          <a:prstGeom prst="rect">
            <a:avLst/>
          </a:prstGeom>
        </p:spPr>
      </p:pic>
      <p:sp>
        <p:nvSpPr>
          <p:cNvPr id="8" name="TextBox 7">
            <a:extLst>
              <a:ext uri="{FF2B5EF4-FFF2-40B4-BE49-F238E27FC236}">
                <a16:creationId xmlns:a16="http://schemas.microsoft.com/office/drawing/2014/main" id="{79ADA11C-9FEE-4BE4-80B8-40267B98A4CD}"/>
              </a:ext>
            </a:extLst>
          </p:cNvPr>
          <p:cNvSpPr txBox="1"/>
          <p:nvPr/>
        </p:nvSpPr>
        <p:spPr>
          <a:xfrm>
            <a:off x="9742290" y="6248381"/>
            <a:ext cx="2449710" cy="338554"/>
          </a:xfrm>
          <a:prstGeom prst="rect">
            <a:avLst/>
          </a:prstGeom>
          <a:noFill/>
        </p:spPr>
        <p:txBody>
          <a:bodyPr wrap="none" rtlCol="0">
            <a:spAutoFit/>
          </a:bodyPr>
          <a:lstStyle/>
          <a:p>
            <a:r>
              <a:rPr lang="de-DE" sz="800" dirty="0"/>
              <a:t>Source: </a:t>
            </a:r>
            <a:br>
              <a:rPr lang="de-DE" sz="800" dirty="0"/>
            </a:br>
            <a:r>
              <a:rPr lang="de-DE" sz="800" dirty="0"/>
              <a:t>https://en.wikipedia.org/wiki/Mean_absolute_error</a:t>
            </a:r>
          </a:p>
        </p:txBody>
      </p:sp>
      <p:sp>
        <p:nvSpPr>
          <p:cNvPr id="9" name="Arrow: Right 8">
            <a:extLst>
              <a:ext uri="{FF2B5EF4-FFF2-40B4-BE49-F238E27FC236}">
                <a16:creationId xmlns:a16="http://schemas.microsoft.com/office/drawing/2014/main" id="{44B1E755-0C1A-495B-A3ED-216AB410F6FF}"/>
              </a:ext>
            </a:extLst>
          </p:cNvPr>
          <p:cNvSpPr/>
          <p:nvPr/>
        </p:nvSpPr>
        <p:spPr bwMode="auto">
          <a:xfrm>
            <a:off x="6723443" y="3986560"/>
            <a:ext cx="449635" cy="300212"/>
          </a:xfrm>
          <a:prstGeom prst="rightArrow">
            <a:avLst/>
          </a:prstGeom>
          <a:solidFill>
            <a:schemeClr val="accent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0" name="Fußzeilenplatzhalter 11">
            <a:extLst>
              <a:ext uri="{FF2B5EF4-FFF2-40B4-BE49-F238E27FC236}">
                <a16:creationId xmlns:a16="http://schemas.microsoft.com/office/drawing/2014/main" id="{E08513D5-1876-4BB9-9670-88D5FF7E8BD2}"/>
              </a:ext>
            </a:extLst>
          </p:cNvPr>
          <p:cNvSpPr>
            <a:spLocks noGrp="1"/>
          </p:cNvSpPr>
          <p:nvPr>
            <p:ph type="ftr" sz="quarter" idx="11"/>
          </p:nvPr>
        </p:nvSpPr>
        <p:spPr>
          <a:xfrm>
            <a:off x="2255308" y="6524625"/>
            <a:ext cx="7008284" cy="215900"/>
          </a:xfrm>
        </p:spPr>
        <p:txBody>
          <a:bodyPr/>
          <a:lstStyle/>
          <a:p>
            <a:r>
              <a:rPr lang="en-US" dirty="0"/>
              <a:t>Predicting Disease Spread, Maximilian Tornow</a:t>
            </a:r>
          </a:p>
        </p:txBody>
      </p:sp>
    </p:spTree>
    <p:extLst>
      <p:ext uri="{BB962C8B-B14F-4D97-AF65-F5344CB8AC3E}">
        <p14:creationId xmlns:p14="http://schemas.microsoft.com/office/powerpoint/2010/main" val="1307647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A1709-4070-408D-A0B0-6C8B0BBAAFBC}"/>
              </a:ext>
            </a:extLst>
          </p:cNvPr>
          <p:cNvSpPr>
            <a:spLocks noGrp="1"/>
          </p:cNvSpPr>
          <p:nvPr>
            <p:ph type="title"/>
          </p:nvPr>
        </p:nvSpPr>
        <p:spPr/>
        <p:txBody>
          <a:bodyPr/>
          <a:lstStyle/>
          <a:p>
            <a:r>
              <a:rPr lang="de-DE" dirty="0"/>
              <a:t>Data </a:t>
            </a:r>
            <a:r>
              <a:rPr lang="de-DE" dirty="0" err="1"/>
              <a:t>modeling</a:t>
            </a:r>
            <a:r>
              <a:rPr lang="de-DE" dirty="0"/>
              <a:t> – Mean </a:t>
            </a:r>
            <a:r>
              <a:rPr lang="de-DE" dirty="0" err="1"/>
              <a:t>modeling</a:t>
            </a:r>
            <a:endParaRPr lang="en-GB" dirty="0"/>
          </a:p>
        </p:txBody>
      </p:sp>
      <p:pic>
        <p:nvPicPr>
          <p:cNvPr id="8" name="Content Placeholder 7">
            <a:extLst>
              <a:ext uri="{FF2B5EF4-FFF2-40B4-BE49-F238E27FC236}">
                <a16:creationId xmlns:a16="http://schemas.microsoft.com/office/drawing/2014/main" id="{0046BE39-FC67-4E2F-8B45-18029F1D7C9F}"/>
              </a:ext>
            </a:extLst>
          </p:cNvPr>
          <p:cNvPicPr>
            <a:picLocks noGrp="1" noChangeAspect="1"/>
          </p:cNvPicPr>
          <p:nvPr>
            <p:ph idx="1"/>
          </p:nvPr>
        </p:nvPicPr>
        <p:blipFill>
          <a:blip r:embed="rId2"/>
          <a:stretch>
            <a:fillRect/>
          </a:stretch>
        </p:blipFill>
        <p:spPr>
          <a:xfrm>
            <a:off x="911225" y="1903914"/>
            <a:ext cx="5005388" cy="3410534"/>
          </a:xfrm>
        </p:spPr>
      </p:pic>
      <p:sp>
        <p:nvSpPr>
          <p:cNvPr id="9" name="Content Placeholder 8">
            <a:extLst>
              <a:ext uri="{FF2B5EF4-FFF2-40B4-BE49-F238E27FC236}">
                <a16:creationId xmlns:a16="http://schemas.microsoft.com/office/drawing/2014/main" id="{671D0008-83B3-4D46-969C-C4E8115BDD40}"/>
              </a:ext>
            </a:extLst>
          </p:cNvPr>
          <p:cNvSpPr>
            <a:spLocks noGrp="1"/>
          </p:cNvSpPr>
          <p:nvPr>
            <p:ph idx="13"/>
          </p:nvPr>
        </p:nvSpPr>
        <p:spPr/>
        <p:txBody>
          <a:bodyPr/>
          <a:lstStyle/>
          <a:p>
            <a:pPr>
              <a:buFont typeface="Arial" panose="020B0604020202020204" pitchFamily="34" charset="0"/>
              <a:buChar char="•"/>
            </a:pPr>
            <a:r>
              <a:rPr lang="de-DE" sz="2200" dirty="0"/>
              <a:t>Naive </a:t>
            </a:r>
            <a:r>
              <a:rPr lang="de-DE" sz="2200" dirty="0" err="1"/>
              <a:t>model</a:t>
            </a:r>
            <a:endParaRPr lang="de-DE" sz="2200" dirty="0"/>
          </a:p>
          <a:p>
            <a:pPr>
              <a:buFont typeface="Arial" panose="020B0604020202020204" pitchFamily="34" charset="0"/>
              <a:buChar char="•"/>
            </a:pPr>
            <a:endParaRPr lang="de-DE" sz="2200" dirty="0"/>
          </a:p>
          <a:p>
            <a:pPr>
              <a:buFont typeface="Arial" panose="020B0604020202020204" pitchFamily="34" charset="0"/>
              <a:buChar char="•"/>
            </a:pPr>
            <a:r>
              <a:rPr lang="de-DE" sz="2200" dirty="0"/>
              <a:t>MAE = 19.65</a:t>
            </a:r>
            <a:endParaRPr lang="en-GB" sz="2200" dirty="0"/>
          </a:p>
        </p:txBody>
      </p:sp>
      <p:sp>
        <p:nvSpPr>
          <p:cNvPr id="4" name="Date Placeholder 3">
            <a:extLst>
              <a:ext uri="{FF2B5EF4-FFF2-40B4-BE49-F238E27FC236}">
                <a16:creationId xmlns:a16="http://schemas.microsoft.com/office/drawing/2014/main" id="{E261A158-52B7-4EF7-B204-73006A7E189A}"/>
              </a:ext>
            </a:extLst>
          </p:cNvPr>
          <p:cNvSpPr>
            <a:spLocks noGrp="1"/>
          </p:cNvSpPr>
          <p:nvPr>
            <p:ph type="dt" sz="half" idx="4294967295"/>
          </p:nvPr>
        </p:nvSpPr>
        <p:spPr>
          <a:xfrm>
            <a:off x="0" y="6524625"/>
            <a:ext cx="1246188" cy="215900"/>
          </a:xfrm>
        </p:spPr>
        <p:txBody>
          <a:bodyPr/>
          <a:lstStyle/>
          <a:p>
            <a:fld id="{7BD52081-C19B-4182-AC87-EFBFD12D780C}" type="datetime1">
              <a:rPr lang="en-US" smtClean="0"/>
              <a:t>5/31/2018</a:t>
            </a:fld>
            <a:endParaRPr lang="en-US" dirty="0"/>
          </a:p>
        </p:txBody>
      </p:sp>
      <p:sp>
        <p:nvSpPr>
          <p:cNvPr id="6" name="Slide Number Placeholder 5">
            <a:extLst>
              <a:ext uri="{FF2B5EF4-FFF2-40B4-BE49-F238E27FC236}">
                <a16:creationId xmlns:a16="http://schemas.microsoft.com/office/drawing/2014/main" id="{4398F29B-27CB-4F71-9304-79EEBEFC5C7B}"/>
              </a:ext>
            </a:extLst>
          </p:cNvPr>
          <p:cNvSpPr>
            <a:spLocks noGrp="1"/>
          </p:cNvSpPr>
          <p:nvPr>
            <p:ph type="sldNum" sz="quarter" idx="4294967295"/>
          </p:nvPr>
        </p:nvSpPr>
        <p:spPr>
          <a:xfrm>
            <a:off x="11363325" y="6524625"/>
            <a:ext cx="828675" cy="215900"/>
          </a:xfrm>
        </p:spPr>
        <p:txBody>
          <a:bodyPr/>
          <a:lstStyle/>
          <a:p>
            <a:r>
              <a:rPr lang="en-US"/>
              <a:t>Page </a:t>
            </a:r>
            <a:fld id="{9D46F3A4-F478-9440-BC8E-B732027F4C86}" type="slidenum">
              <a:rPr lang="en-US" smtClean="0"/>
              <a:pPr/>
              <a:t>21</a:t>
            </a:fld>
            <a:endParaRPr lang="en-US" dirty="0"/>
          </a:p>
        </p:txBody>
      </p:sp>
      <p:sp>
        <p:nvSpPr>
          <p:cNvPr id="10" name="Fußzeilenplatzhalter 11">
            <a:extLst>
              <a:ext uri="{FF2B5EF4-FFF2-40B4-BE49-F238E27FC236}">
                <a16:creationId xmlns:a16="http://schemas.microsoft.com/office/drawing/2014/main" id="{0A06AD71-E617-4998-9E18-6DEF4D8C1CC5}"/>
              </a:ext>
            </a:extLst>
          </p:cNvPr>
          <p:cNvSpPr txBox="1">
            <a:spLocks/>
          </p:cNvSpPr>
          <p:nvPr/>
        </p:nvSpPr>
        <p:spPr>
          <a:xfrm>
            <a:off x="2255308" y="6524625"/>
            <a:ext cx="7008284" cy="215900"/>
          </a:xfrm>
          <a:prstGeom prst="rect">
            <a:avLst/>
          </a:prstGeom>
        </p:spPr>
        <p:txBody>
          <a:bodyPr/>
          <a:lstStyle>
            <a:defPPr>
              <a:defRPr lang="de-CH"/>
            </a:defPPr>
            <a:lvl1pPr algn="l" rtl="0" fontAlgn="base">
              <a:spcBef>
                <a:spcPct val="0"/>
              </a:spcBef>
              <a:spcAft>
                <a:spcPct val="0"/>
              </a:spcAft>
              <a:defRPr sz="17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sz="1700" kern="1200">
                <a:solidFill>
                  <a:schemeClr val="tx1"/>
                </a:solidFill>
                <a:latin typeface="Arial" charset="0"/>
                <a:ea typeface="ＭＳ Ｐゴシック" charset="0"/>
                <a:cs typeface="Arial" charset="0"/>
              </a:defRPr>
            </a:lvl2pPr>
            <a:lvl3pPr marL="914400" algn="l" rtl="0" fontAlgn="base">
              <a:spcBef>
                <a:spcPct val="0"/>
              </a:spcBef>
              <a:spcAft>
                <a:spcPct val="0"/>
              </a:spcAft>
              <a:defRPr sz="1700" kern="1200">
                <a:solidFill>
                  <a:schemeClr val="tx1"/>
                </a:solidFill>
                <a:latin typeface="Arial" charset="0"/>
                <a:ea typeface="ＭＳ Ｐゴシック" charset="0"/>
                <a:cs typeface="Arial" charset="0"/>
              </a:defRPr>
            </a:lvl3pPr>
            <a:lvl4pPr marL="1371600" algn="l" rtl="0" fontAlgn="base">
              <a:spcBef>
                <a:spcPct val="0"/>
              </a:spcBef>
              <a:spcAft>
                <a:spcPct val="0"/>
              </a:spcAft>
              <a:defRPr sz="1700" kern="1200">
                <a:solidFill>
                  <a:schemeClr val="tx1"/>
                </a:solidFill>
                <a:latin typeface="Arial" charset="0"/>
                <a:ea typeface="ＭＳ Ｐゴシック" charset="0"/>
                <a:cs typeface="Arial" charset="0"/>
              </a:defRPr>
            </a:lvl4pPr>
            <a:lvl5pPr marL="1828800" algn="l" rtl="0" fontAlgn="base">
              <a:spcBef>
                <a:spcPct val="0"/>
              </a:spcBef>
              <a:spcAft>
                <a:spcPct val="0"/>
              </a:spcAft>
              <a:defRPr sz="1700" kern="1200">
                <a:solidFill>
                  <a:schemeClr val="tx1"/>
                </a:solidFill>
                <a:latin typeface="Arial" charset="0"/>
                <a:ea typeface="ＭＳ Ｐゴシック" charset="0"/>
                <a:cs typeface="Arial" charset="0"/>
              </a:defRPr>
            </a:lvl5pPr>
            <a:lvl6pPr marL="2286000" algn="l" defTabSz="457200" rtl="0" eaLnBrk="1" latinLnBrk="0" hangingPunct="1">
              <a:defRPr sz="1700" kern="1200">
                <a:solidFill>
                  <a:schemeClr val="tx1"/>
                </a:solidFill>
                <a:latin typeface="Arial" charset="0"/>
                <a:ea typeface="ＭＳ Ｐゴシック" charset="0"/>
                <a:cs typeface="Arial" charset="0"/>
              </a:defRPr>
            </a:lvl6pPr>
            <a:lvl7pPr marL="2743200" algn="l" defTabSz="457200" rtl="0" eaLnBrk="1" latinLnBrk="0" hangingPunct="1">
              <a:defRPr sz="1700" kern="1200">
                <a:solidFill>
                  <a:schemeClr val="tx1"/>
                </a:solidFill>
                <a:latin typeface="Arial" charset="0"/>
                <a:ea typeface="ＭＳ Ｐゴシック" charset="0"/>
                <a:cs typeface="Arial" charset="0"/>
              </a:defRPr>
            </a:lvl7pPr>
            <a:lvl8pPr marL="3200400" algn="l" defTabSz="457200" rtl="0" eaLnBrk="1" latinLnBrk="0" hangingPunct="1">
              <a:defRPr sz="1700" kern="1200">
                <a:solidFill>
                  <a:schemeClr val="tx1"/>
                </a:solidFill>
                <a:latin typeface="Arial" charset="0"/>
                <a:ea typeface="ＭＳ Ｐゴシック" charset="0"/>
                <a:cs typeface="Arial" charset="0"/>
              </a:defRPr>
            </a:lvl8pPr>
            <a:lvl9pPr marL="3657600" algn="l" defTabSz="457200" rtl="0" eaLnBrk="1" latinLnBrk="0" hangingPunct="1">
              <a:defRPr sz="1700" kern="1200">
                <a:solidFill>
                  <a:schemeClr val="tx1"/>
                </a:solidFill>
                <a:latin typeface="Arial" charset="0"/>
                <a:ea typeface="ＭＳ Ｐゴシック" charset="0"/>
                <a:cs typeface="Arial" charset="0"/>
              </a:defRPr>
            </a:lvl9pPr>
          </a:lstStyle>
          <a:p>
            <a:r>
              <a:rPr lang="en-US" sz="1000" dirty="0"/>
              <a:t>Predicting Disease Spread, Maximilian Tornow</a:t>
            </a:r>
          </a:p>
        </p:txBody>
      </p:sp>
    </p:spTree>
    <p:extLst>
      <p:ext uri="{BB962C8B-B14F-4D97-AF65-F5344CB8AC3E}">
        <p14:creationId xmlns:p14="http://schemas.microsoft.com/office/powerpoint/2010/main" val="1715494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A1709-4070-408D-A0B0-6C8B0BBAAFBC}"/>
              </a:ext>
            </a:extLst>
          </p:cNvPr>
          <p:cNvSpPr>
            <a:spLocks noGrp="1"/>
          </p:cNvSpPr>
          <p:nvPr>
            <p:ph type="title"/>
          </p:nvPr>
        </p:nvSpPr>
        <p:spPr/>
        <p:txBody>
          <a:bodyPr/>
          <a:lstStyle/>
          <a:p>
            <a:r>
              <a:rPr lang="de-DE" dirty="0"/>
              <a:t>Data </a:t>
            </a:r>
            <a:r>
              <a:rPr lang="de-DE" dirty="0" err="1"/>
              <a:t>modeling</a:t>
            </a:r>
            <a:r>
              <a:rPr lang="de-DE" dirty="0"/>
              <a:t> – Linear </a:t>
            </a:r>
            <a:r>
              <a:rPr lang="de-DE" dirty="0" err="1"/>
              <a:t>regression</a:t>
            </a:r>
            <a:endParaRPr lang="en-GB" dirty="0"/>
          </a:p>
        </p:txBody>
      </p:sp>
      <p:pic>
        <p:nvPicPr>
          <p:cNvPr id="11" name="Content Placeholder 10">
            <a:extLst>
              <a:ext uri="{FF2B5EF4-FFF2-40B4-BE49-F238E27FC236}">
                <a16:creationId xmlns:a16="http://schemas.microsoft.com/office/drawing/2014/main" id="{D2D85664-B635-4022-A2EC-AEC75F93D23A}"/>
              </a:ext>
            </a:extLst>
          </p:cNvPr>
          <p:cNvPicPr>
            <a:picLocks noGrp="1" noChangeAspect="1"/>
          </p:cNvPicPr>
          <p:nvPr>
            <p:ph idx="1"/>
          </p:nvPr>
        </p:nvPicPr>
        <p:blipFill>
          <a:blip r:embed="rId2"/>
          <a:stretch>
            <a:fillRect/>
          </a:stretch>
        </p:blipFill>
        <p:spPr>
          <a:xfrm>
            <a:off x="911449" y="1843479"/>
            <a:ext cx="5004940" cy="3531405"/>
          </a:xfrm>
        </p:spPr>
      </p:pic>
      <p:sp>
        <p:nvSpPr>
          <p:cNvPr id="9" name="Content Placeholder 8">
            <a:extLst>
              <a:ext uri="{FF2B5EF4-FFF2-40B4-BE49-F238E27FC236}">
                <a16:creationId xmlns:a16="http://schemas.microsoft.com/office/drawing/2014/main" id="{2C256313-52BE-4DA8-B0B7-4044DB42A402}"/>
              </a:ext>
            </a:extLst>
          </p:cNvPr>
          <p:cNvSpPr>
            <a:spLocks noGrp="1"/>
          </p:cNvSpPr>
          <p:nvPr>
            <p:ph idx="13"/>
          </p:nvPr>
        </p:nvSpPr>
        <p:spPr/>
        <p:txBody>
          <a:bodyPr/>
          <a:lstStyle/>
          <a:p>
            <a:pPr>
              <a:buFont typeface="Arial" panose="020B0604020202020204" pitchFamily="34" charset="0"/>
              <a:buChar char="•"/>
            </a:pPr>
            <a:r>
              <a:rPr lang="de-DE" sz="2200" dirty="0" err="1"/>
              <a:t>Optimized</a:t>
            </a:r>
            <a:r>
              <a:rPr lang="de-DE" sz="2200" dirty="0"/>
              <a:t> </a:t>
            </a:r>
            <a:r>
              <a:rPr lang="de-DE" sz="2200" dirty="0" err="1"/>
              <a:t>with</a:t>
            </a:r>
            <a:endParaRPr lang="de-DE" sz="2200" dirty="0"/>
          </a:p>
          <a:p>
            <a:pPr>
              <a:buFont typeface="Arial" panose="020B0604020202020204" pitchFamily="34" charset="0"/>
              <a:buChar char="•"/>
            </a:pPr>
            <a:endParaRPr lang="de-DE" sz="2200" dirty="0"/>
          </a:p>
          <a:p>
            <a:pPr>
              <a:buFont typeface="Arial" panose="020B0604020202020204" pitchFamily="34" charset="0"/>
              <a:buChar char="•"/>
            </a:pPr>
            <a:endParaRPr lang="de-DE" sz="2200" dirty="0"/>
          </a:p>
          <a:p>
            <a:pPr>
              <a:buFont typeface="Arial" panose="020B0604020202020204" pitchFamily="34" charset="0"/>
              <a:buChar char="•"/>
            </a:pPr>
            <a:r>
              <a:rPr lang="de-DE" sz="2200" dirty="0"/>
              <a:t>MAE = 13.18</a:t>
            </a:r>
            <a:endParaRPr lang="en-GB" sz="2200" dirty="0"/>
          </a:p>
          <a:p>
            <a:endParaRPr lang="en-GB" sz="2200" dirty="0"/>
          </a:p>
        </p:txBody>
      </p:sp>
      <p:sp>
        <p:nvSpPr>
          <p:cNvPr id="4" name="Date Placeholder 3">
            <a:extLst>
              <a:ext uri="{FF2B5EF4-FFF2-40B4-BE49-F238E27FC236}">
                <a16:creationId xmlns:a16="http://schemas.microsoft.com/office/drawing/2014/main" id="{E261A158-52B7-4EF7-B204-73006A7E189A}"/>
              </a:ext>
            </a:extLst>
          </p:cNvPr>
          <p:cNvSpPr>
            <a:spLocks noGrp="1"/>
          </p:cNvSpPr>
          <p:nvPr>
            <p:ph type="dt" sz="half" idx="4294967295"/>
          </p:nvPr>
        </p:nvSpPr>
        <p:spPr>
          <a:xfrm>
            <a:off x="0" y="6524625"/>
            <a:ext cx="1246188" cy="215900"/>
          </a:xfrm>
        </p:spPr>
        <p:txBody>
          <a:bodyPr/>
          <a:lstStyle/>
          <a:p>
            <a:fld id="{7BD52081-C19B-4182-AC87-EFBFD12D780C}" type="datetime1">
              <a:rPr lang="en-US" smtClean="0"/>
              <a:t>5/31/2018</a:t>
            </a:fld>
            <a:endParaRPr lang="en-US" dirty="0"/>
          </a:p>
        </p:txBody>
      </p:sp>
      <p:sp>
        <p:nvSpPr>
          <p:cNvPr id="6" name="Slide Number Placeholder 5">
            <a:extLst>
              <a:ext uri="{FF2B5EF4-FFF2-40B4-BE49-F238E27FC236}">
                <a16:creationId xmlns:a16="http://schemas.microsoft.com/office/drawing/2014/main" id="{4398F29B-27CB-4F71-9304-79EEBEFC5C7B}"/>
              </a:ext>
            </a:extLst>
          </p:cNvPr>
          <p:cNvSpPr>
            <a:spLocks noGrp="1"/>
          </p:cNvSpPr>
          <p:nvPr>
            <p:ph type="sldNum" sz="quarter" idx="4294967295"/>
          </p:nvPr>
        </p:nvSpPr>
        <p:spPr>
          <a:xfrm>
            <a:off x="11363325" y="6524625"/>
            <a:ext cx="828675" cy="215900"/>
          </a:xfrm>
        </p:spPr>
        <p:txBody>
          <a:bodyPr/>
          <a:lstStyle/>
          <a:p>
            <a:r>
              <a:rPr lang="en-US"/>
              <a:t>Page </a:t>
            </a:r>
            <a:fld id="{9D46F3A4-F478-9440-BC8E-B732027F4C86}" type="slidenum">
              <a:rPr lang="en-US" smtClean="0"/>
              <a:pPr/>
              <a:t>22</a:t>
            </a:fld>
            <a:endParaRPr lang="en-US" dirty="0"/>
          </a:p>
        </p:txBody>
      </p:sp>
      <p:pic>
        <p:nvPicPr>
          <p:cNvPr id="7" name="Picture 6">
            <a:extLst>
              <a:ext uri="{FF2B5EF4-FFF2-40B4-BE49-F238E27FC236}">
                <a16:creationId xmlns:a16="http://schemas.microsoft.com/office/drawing/2014/main" id="{523386BA-FB39-4B34-8A74-A7263BDF0461}"/>
              </a:ext>
            </a:extLst>
          </p:cNvPr>
          <p:cNvPicPr>
            <a:picLocks noChangeAspect="1"/>
          </p:cNvPicPr>
          <p:nvPr/>
        </p:nvPicPr>
        <p:blipFill>
          <a:blip r:embed="rId3"/>
          <a:stretch>
            <a:fillRect/>
          </a:stretch>
        </p:blipFill>
        <p:spPr>
          <a:xfrm>
            <a:off x="8544272" y="1611447"/>
            <a:ext cx="2096178" cy="613798"/>
          </a:xfrm>
          <a:prstGeom prst="rect">
            <a:avLst/>
          </a:prstGeom>
        </p:spPr>
      </p:pic>
      <p:sp>
        <p:nvSpPr>
          <p:cNvPr id="12" name="Fußzeilenplatzhalter 11">
            <a:extLst>
              <a:ext uri="{FF2B5EF4-FFF2-40B4-BE49-F238E27FC236}">
                <a16:creationId xmlns:a16="http://schemas.microsoft.com/office/drawing/2014/main" id="{4E0CBF04-1340-444F-A6F9-6FDCE34AB015}"/>
              </a:ext>
            </a:extLst>
          </p:cNvPr>
          <p:cNvSpPr txBox="1">
            <a:spLocks/>
          </p:cNvSpPr>
          <p:nvPr/>
        </p:nvSpPr>
        <p:spPr>
          <a:xfrm>
            <a:off x="2255308" y="6524625"/>
            <a:ext cx="7008284" cy="215900"/>
          </a:xfrm>
          <a:prstGeom prst="rect">
            <a:avLst/>
          </a:prstGeom>
        </p:spPr>
        <p:txBody>
          <a:bodyPr/>
          <a:lstStyle>
            <a:defPPr>
              <a:defRPr lang="de-CH"/>
            </a:defPPr>
            <a:lvl1pPr algn="l" rtl="0" fontAlgn="base">
              <a:spcBef>
                <a:spcPct val="0"/>
              </a:spcBef>
              <a:spcAft>
                <a:spcPct val="0"/>
              </a:spcAft>
              <a:defRPr sz="17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sz="1700" kern="1200">
                <a:solidFill>
                  <a:schemeClr val="tx1"/>
                </a:solidFill>
                <a:latin typeface="Arial" charset="0"/>
                <a:ea typeface="ＭＳ Ｐゴシック" charset="0"/>
                <a:cs typeface="Arial" charset="0"/>
              </a:defRPr>
            </a:lvl2pPr>
            <a:lvl3pPr marL="914400" algn="l" rtl="0" fontAlgn="base">
              <a:spcBef>
                <a:spcPct val="0"/>
              </a:spcBef>
              <a:spcAft>
                <a:spcPct val="0"/>
              </a:spcAft>
              <a:defRPr sz="1700" kern="1200">
                <a:solidFill>
                  <a:schemeClr val="tx1"/>
                </a:solidFill>
                <a:latin typeface="Arial" charset="0"/>
                <a:ea typeface="ＭＳ Ｐゴシック" charset="0"/>
                <a:cs typeface="Arial" charset="0"/>
              </a:defRPr>
            </a:lvl3pPr>
            <a:lvl4pPr marL="1371600" algn="l" rtl="0" fontAlgn="base">
              <a:spcBef>
                <a:spcPct val="0"/>
              </a:spcBef>
              <a:spcAft>
                <a:spcPct val="0"/>
              </a:spcAft>
              <a:defRPr sz="1700" kern="1200">
                <a:solidFill>
                  <a:schemeClr val="tx1"/>
                </a:solidFill>
                <a:latin typeface="Arial" charset="0"/>
                <a:ea typeface="ＭＳ Ｐゴシック" charset="0"/>
                <a:cs typeface="Arial" charset="0"/>
              </a:defRPr>
            </a:lvl4pPr>
            <a:lvl5pPr marL="1828800" algn="l" rtl="0" fontAlgn="base">
              <a:spcBef>
                <a:spcPct val="0"/>
              </a:spcBef>
              <a:spcAft>
                <a:spcPct val="0"/>
              </a:spcAft>
              <a:defRPr sz="1700" kern="1200">
                <a:solidFill>
                  <a:schemeClr val="tx1"/>
                </a:solidFill>
                <a:latin typeface="Arial" charset="0"/>
                <a:ea typeface="ＭＳ Ｐゴシック" charset="0"/>
                <a:cs typeface="Arial" charset="0"/>
              </a:defRPr>
            </a:lvl5pPr>
            <a:lvl6pPr marL="2286000" algn="l" defTabSz="457200" rtl="0" eaLnBrk="1" latinLnBrk="0" hangingPunct="1">
              <a:defRPr sz="1700" kern="1200">
                <a:solidFill>
                  <a:schemeClr val="tx1"/>
                </a:solidFill>
                <a:latin typeface="Arial" charset="0"/>
                <a:ea typeface="ＭＳ Ｐゴシック" charset="0"/>
                <a:cs typeface="Arial" charset="0"/>
              </a:defRPr>
            </a:lvl6pPr>
            <a:lvl7pPr marL="2743200" algn="l" defTabSz="457200" rtl="0" eaLnBrk="1" latinLnBrk="0" hangingPunct="1">
              <a:defRPr sz="1700" kern="1200">
                <a:solidFill>
                  <a:schemeClr val="tx1"/>
                </a:solidFill>
                <a:latin typeface="Arial" charset="0"/>
                <a:ea typeface="ＭＳ Ｐゴシック" charset="0"/>
                <a:cs typeface="Arial" charset="0"/>
              </a:defRPr>
            </a:lvl7pPr>
            <a:lvl8pPr marL="3200400" algn="l" defTabSz="457200" rtl="0" eaLnBrk="1" latinLnBrk="0" hangingPunct="1">
              <a:defRPr sz="1700" kern="1200">
                <a:solidFill>
                  <a:schemeClr val="tx1"/>
                </a:solidFill>
                <a:latin typeface="Arial" charset="0"/>
                <a:ea typeface="ＭＳ Ｐゴシック" charset="0"/>
                <a:cs typeface="Arial" charset="0"/>
              </a:defRPr>
            </a:lvl8pPr>
            <a:lvl9pPr marL="3657600" algn="l" defTabSz="457200" rtl="0" eaLnBrk="1" latinLnBrk="0" hangingPunct="1">
              <a:defRPr sz="1700" kern="1200">
                <a:solidFill>
                  <a:schemeClr val="tx1"/>
                </a:solidFill>
                <a:latin typeface="Arial" charset="0"/>
                <a:ea typeface="ＭＳ Ｐゴシック" charset="0"/>
                <a:cs typeface="Arial" charset="0"/>
              </a:defRPr>
            </a:lvl9pPr>
          </a:lstStyle>
          <a:p>
            <a:r>
              <a:rPr lang="en-US" sz="1000" dirty="0"/>
              <a:t>Predicting Disease Spread, Maximilian Tornow</a:t>
            </a:r>
          </a:p>
        </p:txBody>
      </p:sp>
    </p:spTree>
    <p:extLst>
      <p:ext uri="{BB962C8B-B14F-4D97-AF65-F5344CB8AC3E}">
        <p14:creationId xmlns:p14="http://schemas.microsoft.com/office/powerpoint/2010/main" val="714712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A1709-4070-408D-A0B0-6C8B0BBAAFBC}"/>
              </a:ext>
            </a:extLst>
          </p:cNvPr>
          <p:cNvSpPr>
            <a:spLocks noGrp="1"/>
          </p:cNvSpPr>
          <p:nvPr>
            <p:ph type="title"/>
          </p:nvPr>
        </p:nvSpPr>
        <p:spPr/>
        <p:txBody>
          <a:bodyPr/>
          <a:lstStyle/>
          <a:p>
            <a:r>
              <a:rPr lang="de-DE" dirty="0"/>
              <a:t>Data </a:t>
            </a:r>
            <a:r>
              <a:rPr lang="de-DE" dirty="0" err="1"/>
              <a:t>modeling</a:t>
            </a:r>
            <a:r>
              <a:rPr lang="de-DE" dirty="0"/>
              <a:t> – Ridge </a:t>
            </a:r>
            <a:r>
              <a:rPr lang="de-DE" dirty="0" err="1"/>
              <a:t>regression</a:t>
            </a:r>
            <a:endParaRPr lang="en-GB" dirty="0"/>
          </a:p>
        </p:txBody>
      </p:sp>
      <p:sp>
        <p:nvSpPr>
          <p:cNvPr id="9" name="Content Placeholder 8">
            <a:extLst>
              <a:ext uri="{FF2B5EF4-FFF2-40B4-BE49-F238E27FC236}">
                <a16:creationId xmlns:a16="http://schemas.microsoft.com/office/drawing/2014/main" id="{2C256313-52BE-4DA8-B0B7-4044DB42A402}"/>
              </a:ext>
            </a:extLst>
          </p:cNvPr>
          <p:cNvSpPr>
            <a:spLocks noGrp="1"/>
          </p:cNvSpPr>
          <p:nvPr>
            <p:ph idx="13"/>
          </p:nvPr>
        </p:nvSpPr>
        <p:spPr/>
        <p:txBody>
          <a:bodyPr/>
          <a:lstStyle/>
          <a:p>
            <a:pPr>
              <a:buFont typeface="Arial" panose="020B0604020202020204" pitchFamily="34" charset="0"/>
              <a:buChar char="•"/>
            </a:pPr>
            <a:r>
              <a:rPr lang="de-DE" sz="2200" dirty="0" err="1"/>
              <a:t>Optimized</a:t>
            </a:r>
            <a:r>
              <a:rPr lang="de-DE" sz="2200" dirty="0"/>
              <a:t> </a:t>
            </a:r>
            <a:r>
              <a:rPr lang="de-DE" sz="2200" dirty="0" err="1"/>
              <a:t>with</a:t>
            </a:r>
            <a:endParaRPr lang="de-DE" sz="2200" dirty="0"/>
          </a:p>
          <a:p>
            <a:pPr>
              <a:buFont typeface="Arial" panose="020B0604020202020204" pitchFamily="34" charset="0"/>
              <a:buChar char="•"/>
            </a:pPr>
            <a:endParaRPr lang="de-DE" sz="2200" dirty="0"/>
          </a:p>
          <a:p>
            <a:pPr>
              <a:buFont typeface="Arial" panose="020B0604020202020204" pitchFamily="34" charset="0"/>
              <a:buChar char="•"/>
            </a:pPr>
            <a:endParaRPr lang="de-DE" sz="2200" dirty="0"/>
          </a:p>
          <a:p>
            <a:pPr>
              <a:buFont typeface="Arial" panose="020B0604020202020204" pitchFamily="34" charset="0"/>
              <a:buChar char="•"/>
            </a:pPr>
            <a:r>
              <a:rPr lang="de-DE" sz="2200" dirty="0"/>
              <a:t>MAE = 10.83</a:t>
            </a:r>
            <a:endParaRPr lang="en-GB" sz="2200" dirty="0"/>
          </a:p>
          <a:p>
            <a:endParaRPr lang="en-GB" sz="2200" dirty="0"/>
          </a:p>
        </p:txBody>
      </p:sp>
      <p:sp>
        <p:nvSpPr>
          <p:cNvPr id="4" name="Date Placeholder 3">
            <a:extLst>
              <a:ext uri="{FF2B5EF4-FFF2-40B4-BE49-F238E27FC236}">
                <a16:creationId xmlns:a16="http://schemas.microsoft.com/office/drawing/2014/main" id="{E261A158-52B7-4EF7-B204-73006A7E189A}"/>
              </a:ext>
            </a:extLst>
          </p:cNvPr>
          <p:cNvSpPr>
            <a:spLocks noGrp="1"/>
          </p:cNvSpPr>
          <p:nvPr>
            <p:ph type="dt" sz="half" idx="4294967295"/>
          </p:nvPr>
        </p:nvSpPr>
        <p:spPr>
          <a:xfrm>
            <a:off x="0" y="6524625"/>
            <a:ext cx="1246188" cy="215900"/>
          </a:xfrm>
        </p:spPr>
        <p:txBody>
          <a:bodyPr/>
          <a:lstStyle/>
          <a:p>
            <a:fld id="{7BD52081-C19B-4182-AC87-EFBFD12D780C}" type="datetime1">
              <a:rPr lang="en-US" smtClean="0"/>
              <a:t>5/31/2018</a:t>
            </a:fld>
            <a:endParaRPr lang="en-US" dirty="0"/>
          </a:p>
        </p:txBody>
      </p:sp>
      <p:sp>
        <p:nvSpPr>
          <p:cNvPr id="6" name="Slide Number Placeholder 5">
            <a:extLst>
              <a:ext uri="{FF2B5EF4-FFF2-40B4-BE49-F238E27FC236}">
                <a16:creationId xmlns:a16="http://schemas.microsoft.com/office/drawing/2014/main" id="{4398F29B-27CB-4F71-9304-79EEBEFC5C7B}"/>
              </a:ext>
            </a:extLst>
          </p:cNvPr>
          <p:cNvSpPr>
            <a:spLocks noGrp="1"/>
          </p:cNvSpPr>
          <p:nvPr>
            <p:ph type="sldNum" sz="quarter" idx="4294967295"/>
          </p:nvPr>
        </p:nvSpPr>
        <p:spPr>
          <a:xfrm>
            <a:off x="11363325" y="6524625"/>
            <a:ext cx="828675" cy="215900"/>
          </a:xfrm>
        </p:spPr>
        <p:txBody>
          <a:bodyPr/>
          <a:lstStyle/>
          <a:p>
            <a:r>
              <a:rPr lang="en-US"/>
              <a:t>Page </a:t>
            </a:r>
            <a:fld id="{9D46F3A4-F478-9440-BC8E-B732027F4C86}" type="slidenum">
              <a:rPr lang="en-US" smtClean="0"/>
              <a:pPr/>
              <a:t>23</a:t>
            </a:fld>
            <a:endParaRPr lang="en-US" dirty="0"/>
          </a:p>
        </p:txBody>
      </p:sp>
      <p:pic>
        <p:nvPicPr>
          <p:cNvPr id="10" name="Picture 9">
            <a:extLst>
              <a:ext uri="{FF2B5EF4-FFF2-40B4-BE49-F238E27FC236}">
                <a16:creationId xmlns:a16="http://schemas.microsoft.com/office/drawing/2014/main" id="{4B3C5971-0919-4AA8-A566-023443767EEA}"/>
              </a:ext>
            </a:extLst>
          </p:cNvPr>
          <p:cNvPicPr>
            <a:picLocks noChangeAspect="1"/>
          </p:cNvPicPr>
          <p:nvPr/>
        </p:nvPicPr>
        <p:blipFill>
          <a:blip r:embed="rId2"/>
          <a:stretch>
            <a:fillRect/>
          </a:stretch>
        </p:blipFill>
        <p:spPr>
          <a:xfrm>
            <a:off x="8040216" y="1628800"/>
            <a:ext cx="2831293" cy="576064"/>
          </a:xfrm>
          <a:prstGeom prst="rect">
            <a:avLst/>
          </a:prstGeom>
        </p:spPr>
      </p:pic>
      <p:pic>
        <p:nvPicPr>
          <p:cNvPr id="13" name="Content Placeholder 12">
            <a:extLst>
              <a:ext uri="{FF2B5EF4-FFF2-40B4-BE49-F238E27FC236}">
                <a16:creationId xmlns:a16="http://schemas.microsoft.com/office/drawing/2014/main" id="{A7C9BBC0-2AEF-423B-B0E1-F22BF51981B5}"/>
              </a:ext>
            </a:extLst>
          </p:cNvPr>
          <p:cNvPicPr>
            <a:picLocks noGrp="1" noChangeAspect="1"/>
          </p:cNvPicPr>
          <p:nvPr>
            <p:ph idx="1"/>
          </p:nvPr>
        </p:nvPicPr>
        <p:blipFill>
          <a:blip r:embed="rId3"/>
          <a:stretch>
            <a:fillRect/>
          </a:stretch>
        </p:blipFill>
        <p:spPr>
          <a:xfrm>
            <a:off x="911449" y="1843479"/>
            <a:ext cx="5004940" cy="3531405"/>
          </a:xfrm>
        </p:spPr>
      </p:pic>
      <p:sp>
        <p:nvSpPr>
          <p:cNvPr id="16" name="Fußzeilenplatzhalter 11">
            <a:extLst>
              <a:ext uri="{FF2B5EF4-FFF2-40B4-BE49-F238E27FC236}">
                <a16:creationId xmlns:a16="http://schemas.microsoft.com/office/drawing/2014/main" id="{A57626AA-C67D-4F85-BE70-3F5C35C3C9D4}"/>
              </a:ext>
            </a:extLst>
          </p:cNvPr>
          <p:cNvSpPr txBox="1">
            <a:spLocks/>
          </p:cNvSpPr>
          <p:nvPr/>
        </p:nvSpPr>
        <p:spPr>
          <a:xfrm>
            <a:off x="2255308" y="6524625"/>
            <a:ext cx="7008284" cy="215900"/>
          </a:xfrm>
          <a:prstGeom prst="rect">
            <a:avLst/>
          </a:prstGeom>
        </p:spPr>
        <p:txBody>
          <a:bodyPr/>
          <a:lstStyle>
            <a:defPPr>
              <a:defRPr lang="de-CH"/>
            </a:defPPr>
            <a:lvl1pPr algn="l" rtl="0" fontAlgn="base">
              <a:spcBef>
                <a:spcPct val="0"/>
              </a:spcBef>
              <a:spcAft>
                <a:spcPct val="0"/>
              </a:spcAft>
              <a:defRPr sz="17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sz="1700" kern="1200">
                <a:solidFill>
                  <a:schemeClr val="tx1"/>
                </a:solidFill>
                <a:latin typeface="Arial" charset="0"/>
                <a:ea typeface="ＭＳ Ｐゴシック" charset="0"/>
                <a:cs typeface="Arial" charset="0"/>
              </a:defRPr>
            </a:lvl2pPr>
            <a:lvl3pPr marL="914400" algn="l" rtl="0" fontAlgn="base">
              <a:spcBef>
                <a:spcPct val="0"/>
              </a:spcBef>
              <a:spcAft>
                <a:spcPct val="0"/>
              </a:spcAft>
              <a:defRPr sz="1700" kern="1200">
                <a:solidFill>
                  <a:schemeClr val="tx1"/>
                </a:solidFill>
                <a:latin typeface="Arial" charset="0"/>
                <a:ea typeface="ＭＳ Ｐゴシック" charset="0"/>
                <a:cs typeface="Arial" charset="0"/>
              </a:defRPr>
            </a:lvl3pPr>
            <a:lvl4pPr marL="1371600" algn="l" rtl="0" fontAlgn="base">
              <a:spcBef>
                <a:spcPct val="0"/>
              </a:spcBef>
              <a:spcAft>
                <a:spcPct val="0"/>
              </a:spcAft>
              <a:defRPr sz="1700" kern="1200">
                <a:solidFill>
                  <a:schemeClr val="tx1"/>
                </a:solidFill>
                <a:latin typeface="Arial" charset="0"/>
                <a:ea typeface="ＭＳ Ｐゴシック" charset="0"/>
                <a:cs typeface="Arial" charset="0"/>
              </a:defRPr>
            </a:lvl4pPr>
            <a:lvl5pPr marL="1828800" algn="l" rtl="0" fontAlgn="base">
              <a:spcBef>
                <a:spcPct val="0"/>
              </a:spcBef>
              <a:spcAft>
                <a:spcPct val="0"/>
              </a:spcAft>
              <a:defRPr sz="1700" kern="1200">
                <a:solidFill>
                  <a:schemeClr val="tx1"/>
                </a:solidFill>
                <a:latin typeface="Arial" charset="0"/>
                <a:ea typeface="ＭＳ Ｐゴシック" charset="0"/>
                <a:cs typeface="Arial" charset="0"/>
              </a:defRPr>
            </a:lvl5pPr>
            <a:lvl6pPr marL="2286000" algn="l" defTabSz="457200" rtl="0" eaLnBrk="1" latinLnBrk="0" hangingPunct="1">
              <a:defRPr sz="1700" kern="1200">
                <a:solidFill>
                  <a:schemeClr val="tx1"/>
                </a:solidFill>
                <a:latin typeface="Arial" charset="0"/>
                <a:ea typeface="ＭＳ Ｐゴシック" charset="0"/>
                <a:cs typeface="Arial" charset="0"/>
              </a:defRPr>
            </a:lvl6pPr>
            <a:lvl7pPr marL="2743200" algn="l" defTabSz="457200" rtl="0" eaLnBrk="1" latinLnBrk="0" hangingPunct="1">
              <a:defRPr sz="1700" kern="1200">
                <a:solidFill>
                  <a:schemeClr val="tx1"/>
                </a:solidFill>
                <a:latin typeface="Arial" charset="0"/>
                <a:ea typeface="ＭＳ Ｐゴシック" charset="0"/>
                <a:cs typeface="Arial" charset="0"/>
              </a:defRPr>
            </a:lvl7pPr>
            <a:lvl8pPr marL="3200400" algn="l" defTabSz="457200" rtl="0" eaLnBrk="1" latinLnBrk="0" hangingPunct="1">
              <a:defRPr sz="1700" kern="1200">
                <a:solidFill>
                  <a:schemeClr val="tx1"/>
                </a:solidFill>
                <a:latin typeface="Arial" charset="0"/>
                <a:ea typeface="ＭＳ Ｐゴシック" charset="0"/>
                <a:cs typeface="Arial" charset="0"/>
              </a:defRPr>
            </a:lvl8pPr>
            <a:lvl9pPr marL="3657600" algn="l" defTabSz="457200" rtl="0" eaLnBrk="1" latinLnBrk="0" hangingPunct="1">
              <a:defRPr sz="1700" kern="1200">
                <a:solidFill>
                  <a:schemeClr val="tx1"/>
                </a:solidFill>
                <a:latin typeface="Arial" charset="0"/>
                <a:ea typeface="ＭＳ Ｐゴシック" charset="0"/>
                <a:cs typeface="Arial" charset="0"/>
              </a:defRPr>
            </a:lvl9pPr>
          </a:lstStyle>
          <a:p>
            <a:r>
              <a:rPr lang="en-US" sz="1000" dirty="0"/>
              <a:t>Predicting Disease Spread, Maximilian Tornow</a:t>
            </a:r>
          </a:p>
        </p:txBody>
      </p:sp>
    </p:spTree>
    <p:extLst>
      <p:ext uri="{BB962C8B-B14F-4D97-AF65-F5344CB8AC3E}">
        <p14:creationId xmlns:p14="http://schemas.microsoft.com/office/powerpoint/2010/main" val="380186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279A6-36E6-4E43-AF31-FE7B3F89F13F}"/>
              </a:ext>
            </a:extLst>
          </p:cNvPr>
          <p:cNvSpPr>
            <a:spLocks noGrp="1"/>
          </p:cNvSpPr>
          <p:nvPr>
            <p:ph type="title"/>
          </p:nvPr>
        </p:nvSpPr>
        <p:spPr/>
        <p:txBody>
          <a:bodyPr/>
          <a:lstStyle/>
          <a:p>
            <a:r>
              <a:rPr lang="de-DE" dirty="0"/>
              <a:t>Data </a:t>
            </a:r>
            <a:r>
              <a:rPr lang="de-DE" dirty="0" err="1"/>
              <a:t>modeling</a:t>
            </a:r>
            <a:r>
              <a:rPr lang="de-DE" dirty="0"/>
              <a:t> – Lasso </a:t>
            </a:r>
            <a:r>
              <a:rPr lang="de-DE" dirty="0" err="1"/>
              <a:t>regression</a:t>
            </a:r>
            <a:r>
              <a:rPr lang="de-DE" dirty="0"/>
              <a:t> (</a:t>
            </a:r>
            <a:r>
              <a:rPr lang="de-DE" dirty="0" err="1"/>
              <a:t>alpha</a:t>
            </a:r>
            <a:r>
              <a:rPr lang="de-DE" dirty="0"/>
              <a:t> </a:t>
            </a:r>
            <a:r>
              <a:rPr lang="de-DE" dirty="0" err="1"/>
              <a:t>optimization</a:t>
            </a:r>
            <a:r>
              <a:rPr lang="de-DE" dirty="0"/>
              <a:t>)</a:t>
            </a:r>
            <a:endParaRPr lang="en-GB" dirty="0"/>
          </a:p>
        </p:txBody>
      </p:sp>
      <p:sp>
        <p:nvSpPr>
          <p:cNvPr id="3" name="Content Placeholder 2">
            <a:extLst>
              <a:ext uri="{FF2B5EF4-FFF2-40B4-BE49-F238E27FC236}">
                <a16:creationId xmlns:a16="http://schemas.microsoft.com/office/drawing/2014/main" id="{4250C598-7CE6-4848-A9AE-04B9F6BCD832}"/>
              </a:ext>
            </a:extLst>
          </p:cNvPr>
          <p:cNvSpPr>
            <a:spLocks noGrp="1"/>
          </p:cNvSpPr>
          <p:nvPr>
            <p:ph idx="13"/>
          </p:nvPr>
        </p:nvSpPr>
        <p:spPr/>
        <p:txBody>
          <a:bodyPr/>
          <a:lstStyle/>
          <a:p>
            <a:pPr>
              <a:buFont typeface="Arial" panose="020B0604020202020204" pitchFamily="34" charset="0"/>
              <a:buChar char="•"/>
            </a:pPr>
            <a:r>
              <a:rPr lang="de-DE" sz="2200" dirty="0" err="1"/>
              <a:t>Optimized</a:t>
            </a:r>
            <a:r>
              <a:rPr lang="de-DE" sz="2200" dirty="0"/>
              <a:t> </a:t>
            </a:r>
            <a:r>
              <a:rPr lang="de-DE" sz="2200" dirty="0" err="1"/>
              <a:t>with</a:t>
            </a:r>
            <a:endParaRPr lang="de-DE" sz="2200" dirty="0"/>
          </a:p>
          <a:p>
            <a:pPr>
              <a:buFont typeface="Arial" panose="020B0604020202020204" pitchFamily="34" charset="0"/>
              <a:buChar char="•"/>
            </a:pPr>
            <a:endParaRPr lang="de-DE" sz="2200" dirty="0"/>
          </a:p>
          <a:p>
            <a:pPr>
              <a:buFont typeface="Arial" panose="020B0604020202020204" pitchFamily="34" charset="0"/>
              <a:buChar char="•"/>
            </a:pPr>
            <a:endParaRPr lang="de-DE" sz="2200" dirty="0"/>
          </a:p>
          <a:p>
            <a:pPr>
              <a:buFont typeface="Arial" panose="020B0604020202020204" pitchFamily="34" charset="0"/>
              <a:buChar char="•"/>
            </a:pPr>
            <a:r>
              <a:rPr lang="de-DE" sz="2200" dirty="0"/>
              <a:t>MAE = 8.98</a:t>
            </a:r>
          </a:p>
          <a:p>
            <a:pPr>
              <a:buFont typeface="Arial" panose="020B0604020202020204" pitchFamily="34" charset="0"/>
              <a:buChar char="•"/>
            </a:pPr>
            <a:endParaRPr lang="de-DE" sz="2200" dirty="0"/>
          </a:p>
          <a:p>
            <a:pPr>
              <a:buFont typeface="Arial" panose="020B0604020202020204" pitchFamily="34" charset="0"/>
              <a:buChar char="•"/>
            </a:pPr>
            <a:r>
              <a:rPr lang="de-DE" sz="2200" dirty="0"/>
              <a:t>α = 0.4</a:t>
            </a:r>
            <a:endParaRPr lang="en-GB" sz="2200" dirty="0"/>
          </a:p>
          <a:p>
            <a:endParaRPr lang="en-GB" sz="2200" dirty="0"/>
          </a:p>
          <a:p>
            <a:endParaRPr lang="en-GB" sz="2200" dirty="0"/>
          </a:p>
        </p:txBody>
      </p:sp>
      <p:sp>
        <p:nvSpPr>
          <p:cNvPr id="4" name="Date Placeholder 3">
            <a:extLst>
              <a:ext uri="{FF2B5EF4-FFF2-40B4-BE49-F238E27FC236}">
                <a16:creationId xmlns:a16="http://schemas.microsoft.com/office/drawing/2014/main" id="{83D4A8A6-E615-4978-86D8-2E88B34425C3}"/>
              </a:ext>
            </a:extLst>
          </p:cNvPr>
          <p:cNvSpPr>
            <a:spLocks noGrp="1"/>
          </p:cNvSpPr>
          <p:nvPr>
            <p:ph type="dt" sz="half" idx="4294967295"/>
          </p:nvPr>
        </p:nvSpPr>
        <p:spPr>
          <a:xfrm>
            <a:off x="0" y="6524625"/>
            <a:ext cx="1246188" cy="215900"/>
          </a:xfrm>
        </p:spPr>
        <p:txBody>
          <a:bodyPr/>
          <a:lstStyle/>
          <a:p>
            <a:fld id="{7BD52081-C19B-4182-AC87-EFBFD12D780C}" type="datetime1">
              <a:rPr lang="en-US" smtClean="0"/>
              <a:t>5/31/2018</a:t>
            </a:fld>
            <a:endParaRPr lang="en-US" dirty="0"/>
          </a:p>
        </p:txBody>
      </p:sp>
      <p:sp>
        <p:nvSpPr>
          <p:cNvPr id="6" name="Slide Number Placeholder 5">
            <a:extLst>
              <a:ext uri="{FF2B5EF4-FFF2-40B4-BE49-F238E27FC236}">
                <a16:creationId xmlns:a16="http://schemas.microsoft.com/office/drawing/2014/main" id="{EFEC27D2-D3B4-4EE1-8C66-CC0C5D4AB6E2}"/>
              </a:ext>
            </a:extLst>
          </p:cNvPr>
          <p:cNvSpPr>
            <a:spLocks noGrp="1"/>
          </p:cNvSpPr>
          <p:nvPr>
            <p:ph type="sldNum" sz="quarter" idx="4294967295"/>
          </p:nvPr>
        </p:nvSpPr>
        <p:spPr>
          <a:xfrm>
            <a:off x="11363325" y="6524625"/>
            <a:ext cx="828675" cy="215900"/>
          </a:xfrm>
        </p:spPr>
        <p:txBody>
          <a:bodyPr/>
          <a:lstStyle/>
          <a:p>
            <a:r>
              <a:rPr lang="en-US"/>
              <a:t>Page </a:t>
            </a:r>
            <a:fld id="{9D46F3A4-F478-9440-BC8E-B732027F4C86}" type="slidenum">
              <a:rPr lang="en-US" smtClean="0"/>
              <a:pPr/>
              <a:t>24</a:t>
            </a:fld>
            <a:endParaRPr lang="en-US" dirty="0"/>
          </a:p>
        </p:txBody>
      </p:sp>
      <p:pic>
        <p:nvPicPr>
          <p:cNvPr id="9" name="Content Placeholder 6">
            <a:extLst>
              <a:ext uri="{FF2B5EF4-FFF2-40B4-BE49-F238E27FC236}">
                <a16:creationId xmlns:a16="http://schemas.microsoft.com/office/drawing/2014/main" id="{B37E30BE-1E69-41E3-873A-15AF456F80A0}"/>
              </a:ext>
            </a:extLst>
          </p:cNvPr>
          <p:cNvPicPr>
            <a:picLocks noChangeAspect="1"/>
          </p:cNvPicPr>
          <p:nvPr/>
        </p:nvPicPr>
        <p:blipFill>
          <a:blip r:embed="rId2"/>
          <a:stretch>
            <a:fillRect/>
          </a:stretch>
        </p:blipFill>
        <p:spPr bwMode="auto">
          <a:xfrm>
            <a:off x="8328248" y="1611040"/>
            <a:ext cx="3112196" cy="719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pic>
      <p:pic>
        <p:nvPicPr>
          <p:cNvPr id="17" name="Picture 16">
            <a:extLst>
              <a:ext uri="{FF2B5EF4-FFF2-40B4-BE49-F238E27FC236}">
                <a16:creationId xmlns:a16="http://schemas.microsoft.com/office/drawing/2014/main" id="{F944A11C-DCA0-493F-8AD5-863C97EE25F7}"/>
              </a:ext>
            </a:extLst>
          </p:cNvPr>
          <p:cNvPicPr>
            <a:picLocks noChangeAspect="1"/>
          </p:cNvPicPr>
          <p:nvPr/>
        </p:nvPicPr>
        <p:blipFill>
          <a:blip r:embed="rId3"/>
          <a:stretch>
            <a:fillRect/>
          </a:stretch>
        </p:blipFill>
        <p:spPr>
          <a:xfrm>
            <a:off x="1121354" y="1944160"/>
            <a:ext cx="4564584" cy="3262094"/>
          </a:xfrm>
          <a:prstGeom prst="rect">
            <a:avLst/>
          </a:prstGeom>
        </p:spPr>
      </p:pic>
      <p:pic>
        <p:nvPicPr>
          <p:cNvPr id="11" name="Content Placeholder 10">
            <a:extLst>
              <a:ext uri="{FF2B5EF4-FFF2-40B4-BE49-F238E27FC236}">
                <a16:creationId xmlns:a16="http://schemas.microsoft.com/office/drawing/2014/main" id="{C27C13C3-DEBA-43B5-960B-2F84C5E12140}"/>
              </a:ext>
            </a:extLst>
          </p:cNvPr>
          <p:cNvPicPr>
            <a:picLocks noGrp="1" noChangeAspect="1"/>
          </p:cNvPicPr>
          <p:nvPr>
            <p:ph idx="1"/>
          </p:nvPr>
        </p:nvPicPr>
        <p:blipFill>
          <a:blip r:embed="rId4"/>
          <a:stretch>
            <a:fillRect/>
          </a:stretch>
        </p:blipFill>
        <p:spPr>
          <a:xfrm>
            <a:off x="1055440" y="1970552"/>
            <a:ext cx="4696413" cy="3313713"/>
          </a:xfrm>
        </p:spPr>
      </p:pic>
      <p:sp>
        <p:nvSpPr>
          <p:cNvPr id="18" name="Fußzeilenplatzhalter 11">
            <a:extLst>
              <a:ext uri="{FF2B5EF4-FFF2-40B4-BE49-F238E27FC236}">
                <a16:creationId xmlns:a16="http://schemas.microsoft.com/office/drawing/2014/main" id="{E87F33B0-605B-4172-AAB7-646ABB640F77}"/>
              </a:ext>
            </a:extLst>
          </p:cNvPr>
          <p:cNvSpPr txBox="1">
            <a:spLocks/>
          </p:cNvSpPr>
          <p:nvPr/>
        </p:nvSpPr>
        <p:spPr>
          <a:xfrm>
            <a:off x="2255308" y="6524625"/>
            <a:ext cx="7008284" cy="215900"/>
          </a:xfrm>
          <a:prstGeom prst="rect">
            <a:avLst/>
          </a:prstGeom>
        </p:spPr>
        <p:txBody>
          <a:bodyPr/>
          <a:lstStyle>
            <a:defPPr>
              <a:defRPr lang="de-CH"/>
            </a:defPPr>
            <a:lvl1pPr algn="l" rtl="0" fontAlgn="base">
              <a:spcBef>
                <a:spcPct val="0"/>
              </a:spcBef>
              <a:spcAft>
                <a:spcPct val="0"/>
              </a:spcAft>
              <a:defRPr sz="17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sz="1700" kern="1200">
                <a:solidFill>
                  <a:schemeClr val="tx1"/>
                </a:solidFill>
                <a:latin typeface="Arial" charset="0"/>
                <a:ea typeface="ＭＳ Ｐゴシック" charset="0"/>
                <a:cs typeface="Arial" charset="0"/>
              </a:defRPr>
            </a:lvl2pPr>
            <a:lvl3pPr marL="914400" algn="l" rtl="0" fontAlgn="base">
              <a:spcBef>
                <a:spcPct val="0"/>
              </a:spcBef>
              <a:spcAft>
                <a:spcPct val="0"/>
              </a:spcAft>
              <a:defRPr sz="1700" kern="1200">
                <a:solidFill>
                  <a:schemeClr val="tx1"/>
                </a:solidFill>
                <a:latin typeface="Arial" charset="0"/>
                <a:ea typeface="ＭＳ Ｐゴシック" charset="0"/>
                <a:cs typeface="Arial" charset="0"/>
              </a:defRPr>
            </a:lvl3pPr>
            <a:lvl4pPr marL="1371600" algn="l" rtl="0" fontAlgn="base">
              <a:spcBef>
                <a:spcPct val="0"/>
              </a:spcBef>
              <a:spcAft>
                <a:spcPct val="0"/>
              </a:spcAft>
              <a:defRPr sz="1700" kern="1200">
                <a:solidFill>
                  <a:schemeClr val="tx1"/>
                </a:solidFill>
                <a:latin typeface="Arial" charset="0"/>
                <a:ea typeface="ＭＳ Ｐゴシック" charset="0"/>
                <a:cs typeface="Arial" charset="0"/>
              </a:defRPr>
            </a:lvl4pPr>
            <a:lvl5pPr marL="1828800" algn="l" rtl="0" fontAlgn="base">
              <a:spcBef>
                <a:spcPct val="0"/>
              </a:spcBef>
              <a:spcAft>
                <a:spcPct val="0"/>
              </a:spcAft>
              <a:defRPr sz="1700" kern="1200">
                <a:solidFill>
                  <a:schemeClr val="tx1"/>
                </a:solidFill>
                <a:latin typeface="Arial" charset="0"/>
                <a:ea typeface="ＭＳ Ｐゴシック" charset="0"/>
                <a:cs typeface="Arial" charset="0"/>
              </a:defRPr>
            </a:lvl5pPr>
            <a:lvl6pPr marL="2286000" algn="l" defTabSz="457200" rtl="0" eaLnBrk="1" latinLnBrk="0" hangingPunct="1">
              <a:defRPr sz="1700" kern="1200">
                <a:solidFill>
                  <a:schemeClr val="tx1"/>
                </a:solidFill>
                <a:latin typeface="Arial" charset="0"/>
                <a:ea typeface="ＭＳ Ｐゴシック" charset="0"/>
                <a:cs typeface="Arial" charset="0"/>
              </a:defRPr>
            </a:lvl6pPr>
            <a:lvl7pPr marL="2743200" algn="l" defTabSz="457200" rtl="0" eaLnBrk="1" latinLnBrk="0" hangingPunct="1">
              <a:defRPr sz="1700" kern="1200">
                <a:solidFill>
                  <a:schemeClr val="tx1"/>
                </a:solidFill>
                <a:latin typeface="Arial" charset="0"/>
                <a:ea typeface="ＭＳ Ｐゴシック" charset="0"/>
                <a:cs typeface="Arial" charset="0"/>
              </a:defRPr>
            </a:lvl7pPr>
            <a:lvl8pPr marL="3200400" algn="l" defTabSz="457200" rtl="0" eaLnBrk="1" latinLnBrk="0" hangingPunct="1">
              <a:defRPr sz="1700" kern="1200">
                <a:solidFill>
                  <a:schemeClr val="tx1"/>
                </a:solidFill>
                <a:latin typeface="Arial" charset="0"/>
                <a:ea typeface="ＭＳ Ｐゴシック" charset="0"/>
                <a:cs typeface="Arial" charset="0"/>
              </a:defRPr>
            </a:lvl8pPr>
            <a:lvl9pPr marL="3657600" algn="l" defTabSz="457200" rtl="0" eaLnBrk="1" latinLnBrk="0" hangingPunct="1">
              <a:defRPr sz="1700" kern="1200">
                <a:solidFill>
                  <a:schemeClr val="tx1"/>
                </a:solidFill>
                <a:latin typeface="Arial" charset="0"/>
                <a:ea typeface="ＭＳ Ｐゴシック" charset="0"/>
                <a:cs typeface="Arial" charset="0"/>
              </a:defRPr>
            </a:lvl9pPr>
          </a:lstStyle>
          <a:p>
            <a:r>
              <a:rPr lang="en-US" sz="1000" dirty="0"/>
              <a:t>Predicting Disease Spread, Maximilian Tornow</a:t>
            </a:r>
          </a:p>
        </p:txBody>
      </p:sp>
    </p:spTree>
    <p:extLst>
      <p:ext uri="{BB962C8B-B14F-4D97-AF65-F5344CB8AC3E}">
        <p14:creationId xmlns:p14="http://schemas.microsoft.com/office/powerpoint/2010/main" val="265487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B44C25C-753F-4F3D-9355-17F58AB968A8}"/>
              </a:ext>
            </a:extLst>
          </p:cNvPr>
          <p:cNvPicPr>
            <a:picLocks noChangeAspect="1"/>
          </p:cNvPicPr>
          <p:nvPr/>
        </p:nvPicPr>
        <p:blipFill>
          <a:blip r:embed="rId3"/>
          <a:stretch>
            <a:fillRect/>
          </a:stretch>
        </p:blipFill>
        <p:spPr>
          <a:xfrm>
            <a:off x="955685" y="1830990"/>
            <a:ext cx="5030346" cy="3531405"/>
          </a:xfrm>
          <a:prstGeom prst="rect">
            <a:avLst/>
          </a:prstGeom>
        </p:spPr>
      </p:pic>
      <p:pic>
        <p:nvPicPr>
          <p:cNvPr id="12" name="Content Placeholder 11">
            <a:extLst>
              <a:ext uri="{FF2B5EF4-FFF2-40B4-BE49-F238E27FC236}">
                <a16:creationId xmlns:a16="http://schemas.microsoft.com/office/drawing/2014/main" id="{DA204DC0-5634-487F-B50E-661FD6B8266A}"/>
              </a:ext>
            </a:extLst>
          </p:cNvPr>
          <p:cNvPicPr>
            <a:picLocks noGrp="1" noChangeAspect="1"/>
          </p:cNvPicPr>
          <p:nvPr>
            <p:ph idx="1"/>
          </p:nvPr>
        </p:nvPicPr>
        <p:blipFill>
          <a:blip r:embed="rId3"/>
          <a:stretch>
            <a:fillRect/>
          </a:stretch>
        </p:blipFill>
        <p:spPr>
          <a:xfrm>
            <a:off x="911225" y="1852240"/>
            <a:ext cx="5005388" cy="3513883"/>
          </a:xfrm>
        </p:spPr>
      </p:pic>
      <p:sp>
        <p:nvSpPr>
          <p:cNvPr id="2" name="Title 1">
            <a:extLst>
              <a:ext uri="{FF2B5EF4-FFF2-40B4-BE49-F238E27FC236}">
                <a16:creationId xmlns:a16="http://schemas.microsoft.com/office/drawing/2014/main" id="{599279A6-36E6-4E43-AF31-FE7B3F89F13F}"/>
              </a:ext>
            </a:extLst>
          </p:cNvPr>
          <p:cNvSpPr>
            <a:spLocks noGrp="1"/>
          </p:cNvSpPr>
          <p:nvPr>
            <p:ph type="title"/>
          </p:nvPr>
        </p:nvSpPr>
        <p:spPr/>
        <p:txBody>
          <a:bodyPr/>
          <a:lstStyle/>
          <a:p>
            <a:r>
              <a:rPr lang="de-DE" dirty="0"/>
              <a:t>Data </a:t>
            </a:r>
            <a:r>
              <a:rPr lang="de-DE" dirty="0" err="1"/>
              <a:t>modeling</a:t>
            </a:r>
            <a:r>
              <a:rPr lang="de-DE" dirty="0"/>
              <a:t> – Lasso </a:t>
            </a:r>
            <a:r>
              <a:rPr lang="de-DE" dirty="0" err="1"/>
              <a:t>regression</a:t>
            </a:r>
            <a:r>
              <a:rPr lang="de-DE" dirty="0"/>
              <a:t> (</a:t>
            </a:r>
            <a:r>
              <a:rPr lang="de-DE" dirty="0" err="1"/>
              <a:t>Recursive</a:t>
            </a:r>
            <a:r>
              <a:rPr lang="de-DE" dirty="0"/>
              <a:t> feature </a:t>
            </a:r>
            <a:r>
              <a:rPr lang="de-DE" dirty="0" err="1"/>
              <a:t>elimination</a:t>
            </a:r>
            <a:r>
              <a:rPr lang="de-DE" dirty="0"/>
              <a:t>)</a:t>
            </a:r>
            <a:endParaRPr lang="en-GB" dirty="0"/>
          </a:p>
        </p:txBody>
      </p:sp>
      <p:sp>
        <p:nvSpPr>
          <p:cNvPr id="3" name="Content Placeholder 2">
            <a:extLst>
              <a:ext uri="{FF2B5EF4-FFF2-40B4-BE49-F238E27FC236}">
                <a16:creationId xmlns:a16="http://schemas.microsoft.com/office/drawing/2014/main" id="{4250C598-7CE6-4848-A9AE-04B9F6BCD832}"/>
              </a:ext>
            </a:extLst>
          </p:cNvPr>
          <p:cNvSpPr>
            <a:spLocks noGrp="1"/>
          </p:cNvSpPr>
          <p:nvPr>
            <p:ph idx="13"/>
          </p:nvPr>
        </p:nvSpPr>
        <p:spPr/>
        <p:txBody>
          <a:bodyPr/>
          <a:lstStyle/>
          <a:p>
            <a:pPr>
              <a:buFont typeface="Arial" panose="020B0604020202020204" pitchFamily="34" charset="0"/>
              <a:buChar char="•"/>
            </a:pPr>
            <a:r>
              <a:rPr lang="de-DE" sz="2200" dirty="0" err="1"/>
              <a:t>Recursive</a:t>
            </a:r>
            <a:r>
              <a:rPr lang="de-DE" sz="2200" dirty="0"/>
              <a:t> feature </a:t>
            </a:r>
            <a:r>
              <a:rPr lang="de-DE" sz="2200" dirty="0" err="1"/>
              <a:t>elimination</a:t>
            </a:r>
            <a:endParaRPr lang="de-DE" sz="2200" dirty="0"/>
          </a:p>
          <a:p>
            <a:pPr>
              <a:buFont typeface="Arial" panose="020B0604020202020204" pitchFamily="34" charset="0"/>
              <a:buChar char="•"/>
            </a:pPr>
            <a:endParaRPr lang="de-DE" sz="2200" dirty="0"/>
          </a:p>
          <a:p>
            <a:pPr>
              <a:buFont typeface="Arial" panose="020B0604020202020204" pitchFamily="34" charset="0"/>
              <a:buChar char="•"/>
            </a:pPr>
            <a:endParaRPr lang="de-DE" sz="2200" dirty="0"/>
          </a:p>
          <a:p>
            <a:pPr>
              <a:buFont typeface="Arial" panose="020B0604020202020204" pitchFamily="34" charset="0"/>
              <a:buChar char="•"/>
            </a:pPr>
            <a:r>
              <a:rPr lang="de-DE" sz="2200" dirty="0"/>
              <a:t>MAE = 6.07</a:t>
            </a:r>
            <a:endParaRPr lang="en-GB" sz="2200" dirty="0"/>
          </a:p>
          <a:p>
            <a:pPr>
              <a:buFont typeface="Arial" panose="020B0604020202020204" pitchFamily="34" charset="0"/>
              <a:buChar char="•"/>
            </a:pPr>
            <a:endParaRPr lang="de-DE" sz="2200" dirty="0"/>
          </a:p>
          <a:p>
            <a:pPr>
              <a:buFont typeface="Arial" panose="020B0604020202020204" pitchFamily="34" charset="0"/>
              <a:buChar char="•"/>
            </a:pPr>
            <a:r>
              <a:rPr lang="de-DE" sz="2200" dirty="0"/>
              <a:t>n = 2</a:t>
            </a:r>
          </a:p>
          <a:p>
            <a:pPr>
              <a:buFont typeface="Arial" panose="020B0604020202020204" pitchFamily="34" charset="0"/>
              <a:buChar char="•"/>
            </a:pPr>
            <a:endParaRPr lang="de-DE" sz="2200" dirty="0"/>
          </a:p>
          <a:p>
            <a:pPr lvl="2">
              <a:buFont typeface="Arial" panose="020B0604020202020204" pitchFamily="34" charset="0"/>
              <a:buChar char="•"/>
            </a:pPr>
            <a:r>
              <a:rPr lang="de-DE" sz="2200" dirty="0" err="1"/>
              <a:t>Completly</a:t>
            </a:r>
            <a:r>
              <a:rPr lang="de-DE" sz="2200" dirty="0"/>
              <a:t> </a:t>
            </a:r>
            <a:r>
              <a:rPr lang="de-DE" sz="2200" dirty="0" err="1"/>
              <a:t>useless</a:t>
            </a:r>
            <a:r>
              <a:rPr lang="de-DE" sz="2200" dirty="0"/>
              <a:t> </a:t>
            </a:r>
            <a:r>
              <a:rPr lang="de-DE" sz="2200" dirty="0" err="1"/>
              <a:t>model</a:t>
            </a:r>
            <a:r>
              <a:rPr lang="de-DE" sz="2200" dirty="0"/>
              <a:t> </a:t>
            </a:r>
            <a:br>
              <a:rPr lang="de-DE" sz="2200" dirty="0"/>
            </a:br>
            <a:r>
              <a:rPr lang="de-DE" sz="2200" dirty="0"/>
              <a:t>(</a:t>
            </a:r>
            <a:r>
              <a:rPr lang="de-DE" sz="2200" dirty="0" err="1"/>
              <a:t>with</a:t>
            </a:r>
            <a:r>
              <a:rPr lang="de-DE" sz="2200" dirty="0"/>
              <a:t> n=2)</a:t>
            </a:r>
          </a:p>
          <a:p>
            <a:pPr lvl="2">
              <a:buFont typeface="Arial" panose="020B0604020202020204" pitchFamily="34" charset="0"/>
              <a:buChar char="•"/>
            </a:pPr>
            <a:r>
              <a:rPr lang="de-DE" sz="2200" dirty="0" err="1"/>
              <a:t>Would</a:t>
            </a:r>
            <a:r>
              <a:rPr lang="de-DE" sz="2200" dirty="0"/>
              <a:t> </a:t>
            </a:r>
            <a:r>
              <a:rPr lang="de-DE" sz="2200" dirty="0" err="1"/>
              <a:t>heavily</a:t>
            </a:r>
            <a:r>
              <a:rPr lang="de-DE" sz="2200" dirty="0"/>
              <a:t> </a:t>
            </a:r>
            <a:r>
              <a:rPr lang="de-DE" sz="2200" dirty="0" err="1"/>
              <a:t>be</a:t>
            </a:r>
            <a:r>
              <a:rPr lang="de-DE" sz="2200" dirty="0"/>
              <a:t> </a:t>
            </a:r>
            <a:r>
              <a:rPr lang="de-DE" sz="2200" dirty="0" err="1"/>
              <a:t>penalized</a:t>
            </a:r>
            <a:r>
              <a:rPr lang="de-DE" sz="2200" dirty="0"/>
              <a:t> </a:t>
            </a:r>
            <a:r>
              <a:rPr lang="de-DE" sz="2200" dirty="0" err="1"/>
              <a:t>by</a:t>
            </a:r>
            <a:r>
              <a:rPr lang="de-DE" sz="2200" dirty="0"/>
              <a:t> </a:t>
            </a:r>
            <a:r>
              <a:rPr lang="de-DE" sz="2200" dirty="0" err="1"/>
              <a:t>other</a:t>
            </a:r>
            <a:r>
              <a:rPr lang="de-DE" sz="2200" dirty="0"/>
              <a:t> </a:t>
            </a:r>
            <a:r>
              <a:rPr lang="de-DE" sz="2200" dirty="0" err="1"/>
              <a:t>quality</a:t>
            </a:r>
            <a:r>
              <a:rPr lang="de-DE" sz="2200" dirty="0"/>
              <a:t> </a:t>
            </a:r>
            <a:r>
              <a:rPr lang="de-DE" sz="2200" dirty="0" err="1"/>
              <a:t>indicators</a:t>
            </a:r>
            <a:r>
              <a:rPr lang="de-DE" sz="2200" dirty="0"/>
              <a:t> (RMSE)</a:t>
            </a:r>
            <a:endParaRPr lang="en-GB" sz="2200" dirty="0"/>
          </a:p>
          <a:p>
            <a:endParaRPr lang="en-GB" sz="2200" dirty="0"/>
          </a:p>
        </p:txBody>
      </p:sp>
      <p:sp>
        <p:nvSpPr>
          <p:cNvPr id="4" name="Date Placeholder 3">
            <a:extLst>
              <a:ext uri="{FF2B5EF4-FFF2-40B4-BE49-F238E27FC236}">
                <a16:creationId xmlns:a16="http://schemas.microsoft.com/office/drawing/2014/main" id="{83D4A8A6-E615-4978-86D8-2E88B34425C3}"/>
              </a:ext>
            </a:extLst>
          </p:cNvPr>
          <p:cNvSpPr>
            <a:spLocks noGrp="1"/>
          </p:cNvSpPr>
          <p:nvPr>
            <p:ph type="dt" sz="half" idx="4294967295"/>
          </p:nvPr>
        </p:nvSpPr>
        <p:spPr>
          <a:xfrm>
            <a:off x="0" y="6524625"/>
            <a:ext cx="1246188" cy="215900"/>
          </a:xfrm>
        </p:spPr>
        <p:txBody>
          <a:bodyPr/>
          <a:lstStyle/>
          <a:p>
            <a:fld id="{7BD52081-C19B-4182-AC87-EFBFD12D780C}" type="datetime1">
              <a:rPr lang="en-US" smtClean="0"/>
              <a:t>5/31/2018</a:t>
            </a:fld>
            <a:endParaRPr lang="en-US" dirty="0"/>
          </a:p>
        </p:txBody>
      </p:sp>
      <p:sp>
        <p:nvSpPr>
          <p:cNvPr id="6" name="Slide Number Placeholder 5">
            <a:extLst>
              <a:ext uri="{FF2B5EF4-FFF2-40B4-BE49-F238E27FC236}">
                <a16:creationId xmlns:a16="http://schemas.microsoft.com/office/drawing/2014/main" id="{EFEC27D2-D3B4-4EE1-8C66-CC0C5D4AB6E2}"/>
              </a:ext>
            </a:extLst>
          </p:cNvPr>
          <p:cNvSpPr>
            <a:spLocks noGrp="1"/>
          </p:cNvSpPr>
          <p:nvPr>
            <p:ph type="sldNum" sz="quarter" idx="4294967295"/>
          </p:nvPr>
        </p:nvSpPr>
        <p:spPr>
          <a:xfrm>
            <a:off x="11363325" y="6524625"/>
            <a:ext cx="828675" cy="215900"/>
          </a:xfrm>
        </p:spPr>
        <p:txBody>
          <a:bodyPr/>
          <a:lstStyle/>
          <a:p>
            <a:r>
              <a:rPr lang="en-US"/>
              <a:t>Page </a:t>
            </a:r>
            <a:fld id="{9D46F3A4-F478-9440-BC8E-B732027F4C86}" type="slidenum">
              <a:rPr lang="en-US" smtClean="0"/>
              <a:pPr/>
              <a:t>25</a:t>
            </a:fld>
            <a:endParaRPr lang="en-US" dirty="0"/>
          </a:p>
        </p:txBody>
      </p:sp>
      <p:pic>
        <p:nvPicPr>
          <p:cNvPr id="14" name="Picture 13">
            <a:extLst>
              <a:ext uri="{FF2B5EF4-FFF2-40B4-BE49-F238E27FC236}">
                <a16:creationId xmlns:a16="http://schemas.microsoft.com/office/drawing/2014/main" id="{0E2AA2C8-0BE7-419B-94A2-B921107CEAAB}"/>
              </a:ext>
            </a:extLst>
          </p:cNvPr>
          <p:cNvPicPr>
            <a:picLocks noChangeAspect="1"/>
          </p:cNvPicPr>
          <p:nvPr/>
        </p:nvPicPr>
        <p:blipFill>
          <a:blip r:embed="rId4"/>
          <a:stretch>
            <a:fillRect/>
          </a:stretch>
        </p:blipFill>
        <p:spPr>
          <a:xfrm>
            <a:off x="911225" y="1834718"/>
            <a:ext cx="5119266" cy="3531405"/>
          </a:xfrm>
          <a:prstGeom prst="rect">
            <a:avLst/>
          </a:prstGeom>
        </p:spPr>
      </p:pic>
      <p:sp>
        <p:nvSpPr>
          <p:cNvPr id="18" name="Arrow: Right 17">
            <a:extLst>
              <a:ext uri="{FF2B5EF4-FFF2-40B4-BE49-F238E27FC236}">
                <a16:creationId xmlns:a16="http://schemas.microsoft.com/office/drawing/2014/main" id="{3D07A46C-C048-421A-9675-57817651BC28}"/>
              </a:ext>
            </a:extLst>
          </p:cNvPr>
          <p:cNvSpPr/>
          <p:nvPr/>
        </p:nvSpPr>
        <p:spPr bwMode="auto">
          <a:xfrm>
            <a:off x="6384032" y="4365104"/>
            <a:ext cx="792088" cy="504056"/>
          </a:xfrm>
          <a:prstGeom prst="rightArrow">
            <a:avLst/>
          </a:prstGeom>
          <a:solidFill>
            <a:schemeClr val="accent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9" name="Fußzeilenplatzhalter 11">
            <a:extLst>
              <a:ext uri="{FF2B5EF4-FFF2-40B4-BE49-F238E27FC236}">
                <a16:creationId xmlns:a16="http://schemas.microsoft.com/office/drawing/2014/main" id="{23E5D703-8E33-4663-B44B-E304F077840E}"/>
              </a:ext>
            </a:extLst>
          </p:cNvPr>
          <p:cNvSpPr txBox="1">
            <a:spLocks/>
          </p:cNvSpPr>
          <p:nvPr/>
        </p:nvSpPr>
        <p:spPr>
          <a:xfrm>
            <a:off x="2255308" y="6524625"/>
            <a:ext cx="7008284" cy="215900"/>
          </a:xfrm>
          <a:prstGeom prst="rect">
            <a:avLst/>
          </a:prstGeom>
        </p:spPr>
        <p:txBody>
          <a:bodyPr/>
          <a:lstStyle>
            <a:defPPr>
              <a:defRPr lang="de-CH"/>
            </a:defPPr>
            <a:lvl1pPr algn="l" rtl="0" fontAlgn="base">
              <a:spcBef>
                <a:spcPct val="0"/>
              </a:spcBef>
              <a:spcAft>
                <a:spcPct val="0"/>
              </a:spcAft>
              <a:defRPr sz="17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sz="1700" kern="1200">
                <a:solidFill>
                  <a:schemeClr val="tx1"/>
                </a:solidFill>
                <a:latin typeface="Arial" charset="0"/>
                <a:ea typeface="ＭＳ Ｐゴシック" charset="0"/>
                <a:cs typeface="Arial" charset="0"/>
              </a:defRPr>
            </a:lvl2pPr>
            <a:lvl3pPr marL="914400" algn="l" rtl="0" fontAlgn="base">
              <a:spcBef>
                <a:spcPct val="0"/>
              </a:spcBef>
              <a:spcAft>
                <a:spcPct val="0"/>
              </a:spcAft>
              <a:defRPr sz="1700" kern="1200">
                <a:solidFill>
                  <a:schemeClr val="tx1"/>
                </a:solidFill>
                <a:latin typeface="Arial" charset="0"/>
                <a:ea typeface="ＭＳ Ｐゴシック" charset="0"/>
                <a:cs typeface="Arial" charset="0"/>
              </a:defRPr>
            </a:lvl3pPr>
            <a:lvl4pPr marL="1371600" algn="l" rtl="0" fontAlgn="base">
              <a:spcBef>
                <a:spcPct val="0"/>
              </a:spcBef>
              <a:spcAft>
                <a:spcPct val="0"/>
              </a:spcAft>
              <a:defRPr sz="1700" kern="1200">
                <a:solidFill>
                  <a:schemeClr val="tx1"/>
                </a:solidFill>
                <a:latin typeface="Arial" charset="0"/>
                <a:ea typeface="ＭＳ Ｐゴシック" charset="0"/>
                <a:cs typeface="Arial" charset="0"/>
              </a:defRPr>
            </a:lvl4pPr>
            <a:lvl5pPr marL="1828800" algn="l" rtl="0" fontAlgn="base">
              <a:spcBef>
                <a:spcPct val="0"/>
              </a:spcBef>
              <a:spcAft>
                <a:spcPct val="0"/>
              </a:spcAft>
              <a:defRPr sz="1700" kern="1200">
                <a:solidFill>
                  <a:schemeClr val="tx1"/>
                </a:solidFill>
                <a:latin typeface="Arial" charset="0"/>
                <a:ea typeface="ＭＳ Ｐゴシック" charset="0"/>
                <a:cs typeface="Arial" charset="0"/>
              </a:defRPr>
            </a:lvl5pPr>
            <a:lvl6pPr marL="2286000" algn="l" defTabSz="457200" rtl="0" eaLnBrk="1" latinLnBrk="0" hangingPunct="1">
              <a:defRPr sz="1700" kern="1200">
                <a:solidFill>
                  <a:schemeClr val="tx1"/>
                </a:solidFill>
                <a:latin typeface="Arial" charset="0"/>
                <a:ea typeface="ＭＳ Ｐゴシック" charset="0"/>
                <a:cs typeface="Arial" charset="0"/>
              </a:defRPr>
            </a:lvl6pPr>
            <a:lvl7pPr marL="2743200" algn="l" defTabSz="457200" rtl="0" eaLnBrk="1" latinLnBrk="0" hangingPunct="1">
              <a:defRPr sz="1700" kern="1200">
                <a:solidFill>
                  <a:schemeClr val="tx1"/>
                </a:solidFill>
                <a:latin typeface="Arial" charset="0"/>
                <a:ea typeface="ＭＳ Ｐゴシック" charset="0"/>
                <a:cs typeface="Arial" charset="0"/>
              </a:defRPr>
            </a:lvl7pPr>
            <a:lvl8pPr marL="3200400" algn="l" defTabSz="457200" rtl="0" eaLnBrk="1" latinLnBrk="0" hangingPunct="1">
              <a:defRPr sz="1700" kern="1200">
                <a:solidFill>
                  <a:schemeClr val="tx1"/>
                </a:solidFill>
                <a:latin typeface="Arial" charset="0"/>
                <a:ea typeface="ＭＳ Ｐゴシック" charset="0"/>
                <a:cs typeface="Arial" charset="0"/>
              </a:defRPr>
            </a:lvl8pPr>
            <a:lvl9pPr marL="3657600" algn="l" defTabSz="457200" rtl="0" eaLnBrk="1" latinLnBrk="0" hangingPunct="1">
              <a:defRPr sz="1700" kern="1200">
                <a:solidFill>
                  <a:schemeClr val="tx1"/>
                </a:solidFill>
                <a:latin typeface="Arial" charset="0"/>
                <a:ea typeface="ＭＳ Ｐゴシック" charset="0"/>
                <a:cs typeface="Arial" charset="0"/>
              </a:defRPr>
            </a:lvl9pPr>
          </a:lstStyle>
          <a:p>
            <a:r>
              <a:rPr lang="en-US" sz="1000" dirty="0"/>
              <a:t>Predicting Disease Spread, Maximilian Tornow</a:t>
            </a:r>
          </a:p>
        </p:txBody>
      </p:sp>
    </p:spTree>
    <p:extLst>
      <p:ext uri="{BB962C8B-B14F-4D97-AF65-F5344CB8AC3E}">
        <p14:creationId xmlns:p14="http://schemas.microsoft.com/office/powerpoint/2010/main" val="217475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1F61-6C67-42B5-B733-33FEA3EBD4C6}"/>
              </a:ext>
            </a:extLst>
          </p:cNvPr>
          <p:cNvSpPr>
            <a:spLocks noGrp="1"/>
          </p:cNvSpPr>
          <p:nvPr>
            <p:ph type="title"/>
          </p:nvPr>
        </p:nvSpPr>
        <p:spPr/>
        <p:txBody>
          <a:bodyPr/>
          <a:lstStyle/>
          <a:p>
            <a:r>
              <a:rPr lang="de-DE" dirty="0"/>
              <a:t>Data </a:t>
            </a:r>
            <a:r>
              <a:rPr lang="de-DE" dirty="0" err="1"/>
              <a:t>modeling</a:t>
            </a:r>
            <a:r>
              <a:rPr lang="de-DE" dirty="0"/>
              <a:t> – </a:t>
            </a:r>
            <a:r>
              <a:rPr lang="de-DE" dirty="0" err="1"/>
              <a:t>XGBoosting</a:t>
            </a:r>
            <a:r>
              <a:rPr lang="de-DE" dirty="0"/>
              <a:t> (</a:t>
            </a:r>
            <a:r>
              <a:rPr lang="de-DE" dirty="0" err="1"/>
              <a:t>untuned</a:t>
            </a:r>
            <a:r>
              <a:rPr lang="de-DE" dirty="0"/>
              <a:t> /</a:t>
            </a:r>
            <a:r>
              <a:rPr lang="de-DE" dirty="0" err="1"/>
              <a:t>tuned</a:t>
            </a:r>
            <a:r>
              <a:rPr lang="de-DE" dirty="0"/>
              <a:t>)</a:t>
            </a:r>
            <a:endParaRPr lang="en-GB" dirty="0"/>
          </a:p>
        </p:txBody>
      </p:sp>
      <p:sp>
        <p:nvSpPr>
          <p:cNvPr id="5" name="Date Placeholder 4">
            <a:extLst>
              <a:ext uri="{FF2B5EF4-FFF2-40B4-BE49-F238E27FC236}">
                <a16:creationId xmlns:a16="http://schemas.microsoft.com/office/drawing/2014/main" id="{7AACAEA0-55F5-4838-A6B7-ECAFF4907361}"/>
              </a:ext>
            </a:extLst>
          </p:cNvPr>
          <p:cNvSpPr>
            <a:spLocks noGrp="1"/>
          </p:cNvSpPr>
          <p:nvPr>
            <p:ph type="dt" sz="half" idx="14"/>
          </p:nvPr>
        </p:nvSpPr>
        <p:spPr/>
        <p:txBody>
          <a:bodyPr/>
          <a:lstStyle/>
          <a:p>
            <a:fld id="{80048318-0D93-4B7D-BEAD-2285968D9E9D}" type="datetime1">
              <a:rPr lang="en-US" smtClean="0"/>
              <a:t>5/31/2018</a:t>
            </a:fld>
            <a:endParaRPr lang="en-US" dirty="0"/>
          </a:p>
        </p:txBody>
      </p:sp>
      <p:sp>
        <p:nvSpPr>
          <p:cNvPr id="7" name="Slide Number Placeholder 6">
            <a:extLst>
              <a:ext uri="{FF2B5EF4-FFF2-40B4-BE49-F238E27FC236}">
                <a16:creationId xmlns:a16="http://schemas.microsoft.com/office/drawing/2014/main" id="{E5E010CB-7C04-4D8D-9CB8-2505D6503369}"/>
              </a:ext>
            </a:extLst>
          </p:cNvPr>
          <p:cNvSpPr>
            <a:spLocks noGrp="1"/>
          </p:cNvSpPr>
          <p:nvPr>
            <p:ph type="sldNum" sz="quarter" idx="16"/>
          </p:nvPr>
        </p:nvSpPr>
        <p:spPr/>
        <p:txBody>
          <a:bodyPr/>
          <a:lstStyle/>
          <a:p>
            <a:r>
              <a:rPr lang="en-US"/>
              <a:t>Page </a:t>
            </a:r>
            <a:fld id="{9D46F3A4-F478-9440-BC8E-B732027F4C86}" type="slidenum">
              <a:rPr lang="en-US" smtClean="0"/>
              <a:pPr/>
              <a:t>26</a:t>
            </a:fld>
            <a:endParaRPr lang="en-US" dirty="0"/>
          </a:p>
        </p:txBody>
      </p:sp>
      <p:sp>
        <p:nvSpPr>
          <p:cNvPr id="8" name="Fußzeilenplatzhalter 11">
            <a:extLst>
              <a:ext uri="{FF2B5EF4-FFF2-40B4-BE49-F238E27FC236}">
                <a16:creationId xmlns:a16="http://schemas.microsoft.com/office/drawing/2014/main" id="{2DC245B7-638F-4BD8-BF30-7B185D77AC8D}"/>
              </a:ext>
            </a:extLst>
          </p:cNvPr>
          <p:cNvSpPr txBox="1">
            <a:spLocks/>
          </p:cNvSpPr>
          <p:nvPr/>
        </p:nvSpPr>
        <p:spPr>
          <a:xfrm>
            <a:off x="2255308" y="6524625"/>
            <a:ext cx="7008284" cy="215900"/>
          </a:xfrm>
          <a:prstGeom prst="rect">
            <a:avLst/>
          </a:prstGeom>
        </p:spPr>
        <p:txBody>
          <a:bodyPr/>
          <a:lstStyle>
            <a:defPPr>
              <a:defRPr lang="de-CH"/>
            </a:defPPr>
            <a:lvl1pPr algn="l" rtl="0" fontAlgn="base">
              <a:spcBef>
                <a:spcPct val="0"/>
              </a:spcBef>
              <a:spcAft>
                <a:spcPct val="0"/>
              </a:spcAft>
              <a:defRPr sz="17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sz="1700" kern="1200">
                <a:solidFill>
                  <a:schemeClr val="tx1"/>
                </a:solidFill>
                <a:latin typeface="Arial" charset="0"/>
                <a:ea typeface="ＭＳ Ｐゴシック" charset="0"/>
                <a:cs typeface="Arial" charset="0"/>
              </a:defRPr>
            </a:lvl2pPr>
            <a:lvl3pPr marL="914400" algn="l" rtl="0" fontAlgn="base">
              <a:spcBef>
                <a:spcPct val="0"/>
              </a:spcBef>
              <a:spcAft>
                <a:spcPct val="0"/>
              </a:spcAft>
              <a:defRPr sz="1700" kern="1200">
                <a:solidFill>
                  <a:schemeClr val="tx1"/>
                </a:solidFill>
                <a:latin typeface="Arial" charset="0"/>
                <a:ea typeface="ＭＳ Ｐゴシック" charset="0"/>
                <a:cs typeface="Arial" charset="0"/>
              </a:defRPr>
            </a:lvl3pPr>
            <a:lvl4pPr marL="1371600" algn="l" rtl="0" fontAlgn="base">
              <a:spcBef>
                <a:spcPct val="0"/>
              </a:spcBef>
              <a:spcAft>
                <a:spcPct val="0"/>
              </a:spcAft>
              <a:defRPr sz="1700" kern="1200">
                <a:solidFill>
                  <a:schemeClr val="tx1"/>
                </a:solidFill>
                <a:latin typeface="Arial" charset="0"/>
                <a:ea typeface="ＭＳ Ｐゴシック" charset="0"/>
                <a:cs typeface="Arial" charset="0"/>
              </a:defRPr>
            </a:lvl4pPr>
            <a:lvl5pPr marL="1828800" algn="l" rtl="0" fontAlgn="base">
              <a:spcBef>
                <a:spcPct val="0"/>
              </a:spcBef>
              <a:spcAft>
                <a:spcPct val="0"/>
              </a:spcAft>
              <a:defRPr sz="1700" kern="1200">
                <a:solidFill>
                  <a:schemeClr val="tx1"/>
                </a:solidFill>
                <a:latin typeface="Arial" charset="0"/>
                <a:ea typeface="ＭＳ Ｐゴシック" charset="0"/>
                <a:cs typeface="Arial" charset="0"/>
              </a:defRPr>
            </a:lvl5pPr>
            <a:lvl6pPr marL="2286000" algn="l" defTabSz="457200" rtl="0" eaLnBrk="1" latinLnBrk="0" hangingPunct="1">
              <a:defRPr sz="1700" kern="1200">
                <a:solidFill>
                  <a:schemeClr val="tx1"/>
                </a:solidFill>
                <a:latin typeface="Arial" charset="0"/>
                <a:ea typeface="ＭＳ Ｐゴシック" charset="0"/>
                <a:cs typeface="Arial" charset="0"/>
              </a:defRPr>
            </a:lvl6pPr>
            <a:lvl7pPr marL="2743200" algn="l" defTabSz="457200" rtl="0" eaLnBrk="1" latinLnBrk="0" hangingPunct="1">
              <a:defRPr sz="1700" kern="1200">
                <a:solidFill>
                  <a:schemeClr val="tx1"/>
                </a:solidFill>
                <a:latin typeface="Arial" charset="0"/>
                <a:ea typeface="ＭＳ Ｐゴシック" charset="0"/>
                <a:cs typeface="Arial" charset="0"/>
              </a:defRPr>
            </a:lvl7pPr>
            <a:lvl8pPr marL="3200400" algn="l" defTabSz="457200" rtl="0" eaLnBrk="1" latinLnBrk="0" hangingPunct="1">
              <a:defRPr sz="1700" kern="1200">
                <a:solidFill>
                  <a:schemeClr val="tx1"/>
                </a:solidFill>
                <a:latin typeface="Arial" charset="0"/>
                <a:ea typeface="ＭＳ Ｐゴシック" charset="0"/>
                <a:cs typeface="Arial" charset="0"/>
              </a:defRPr>
            </a:lvl8pPr>
            <a:lvl9pPr marL="3657600" algn="l" defTabSz="457200" rtl="0" eaLnBrk="1" latinLnBrk="0" hangingPunct="1">
              <a:defRPr sz="1700" kern="1200">
                <a:solidFill>
                  <a:schemeClr val="tx1"/>
                </a:solidFill>
                <a:latin typeface="Arial" charset="0"/>
                <a:ea typeface="ＭＳ Ｐゴシック" charset="0"/>
                <a:cs typeface="Arial" charset="0"/>
              </a:defRPr>
            </a:lvl9pPr>
          </a:lstStyle>
          <a:p>
            <a:r>
              <a:rPr lang="en-US" sz="1000" dirty="0"/>
              <a:t>Predicting Disease Spread, Maximilian Tornow</a:t>
            </a:r>
          </a:p>
        </p:txBody>
      </p:sp>
      <p:sp>
        <p:nvSpPr>
          <p:cNvPr id="10" name="Content Placeholder 3">
            <a:extLst>
              <a:ext uri="{FF2B5EF4-FFF2-40B4-BE49-F238E27FC236}">
                <a16:creationId xmlns:a16="http://schemas.microsoft.com/office/drawing/2014/main" id="{F6A8F1AD-7101-4541-A0D6-CE3C566190C1}"/>
              </a:ext>
            </a:extLst>
          </p:cNvPr>
          <p:cNvSpPr txBox="1">
            <a:spLocks/>
          </p:cNvSpPr>
          <p:nvPr/>
        </p:nvSpPr>
        <p:spPr bwMode="auto">
          <a:xfrm>
            <a:off x="8147396" y="1125539"/>
            <a:ext cx="5005388" cy="4967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lvl1pPr marL="342000" indent="-342000" algn="l" rtl="0" eaLnBrk="1" fontAlgn="base" hangingPunct="1">
              <a:spcBef>
                <a:spcPct val="40000"/>
              </a:spcBef>
              <a:spcAft>
                <a:spcPct val="0"/>
              </a:spcAft>
              <a:buFont typeface="Arial" panose="020B0604020202020204" pitchFamily="34" charset="0"/>
              <a:buChar char="–"/>
              <a:defRPr sz="1700">
                <a:solidFill>
                  <a:schemeClr val="tx1"/>
                </a:solidFill>
                <a:latin typeface="+mn-lt"/>
                <a:ea typeface="+mn-ea"/>
                <a:cs typeface="+mn-cs"/>
              </a:defRPr>
            </a:lvl1pPr>
            <a:lvl2pPr marL="684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2pPr>
            <a:lvl3pPr marL="1026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3pPr>
            <a:lvl4pPr marL="1368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4pPr>
            <a:lvl5pPr marL="1710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9pPr>
          </a:lstStyle>
          <a:p>
            <a:pPr>
              <a:buFont typeface="Arial" panose="020B0604020202020204" pitchFamily="34" charset="0"/>
              <a:buChar char="•"/>
            </a:pPr>
            <a:endParaRPr lang="de-DE" sz="2200" kern="0" dirty="0"/>
          </a:p>
          <a:p>
            <a:pPr>
              <a:buFont typeface="Arial" panose="020B0604020202020204" pitchFamily="34" charset="0"/>
              <a:buChar char="•"/>
            </a:pPr>
            <a:r>
              <a:rPr lang="de-DE" sz="2200" kern="0" dirty="0"/>
              <a:t>MAE = 18.27 (</a:t>
            </a:r>
            <a:r>
              <a:rPr lang="de-DE" sz="2200" kern="0" dirty="0" err="1"/>
              <a:t>untuned</a:t>
            </a:r>
            <a:r>
              <a:rPr lang="de-DE" sz="2200" kern="0" dirty="0"/>
              <a:t>)</a:t>
            </a:r>
          </a:p>
          <a:p>
            <a:pPr>
              <a:buFont typeface="Arial" panose="020B0604020202020204" pitchFamily="34" charset="0"/>
              <a:buChar char="•"/>
            </a:pPr>
            <a:endParaRPr lang="en-GB" sz="2200" kern="0" dirty="0"/>
          </a:p>
          <a:p>
            <a:pPr>
              <a:buFont typeface="Arial" panose="020B0604020202020204" pitchFamily="34" charset="0"/>
              <a:buChar char="•"/>
            </a:pPr>
            <a:r>
              <a:rPr lang="de-DE" sz="2400" kern="0" dirty="0"/>
              <a:t>MAE = 12.39 (</a:t>
            </a:r>
            <a:r>
              <a:rPr lang="de-DE" sz="2400" kern="0" dirty="0" err="1"/>
              <a:t>tuned</a:t>
            </a:r>
            <a:r>
              <a:rPr lang="de-DE" sz="2400" kern="0" dirty="0"/>
              <a:t>)</a:t>
            </a:r>
            <a:endParaRPr lang="en-GB" sz="2400" kern="0" dirty="0"/>
          </a:p>
          <a:p>
            <a:endParaRPr lang="en-GB" sz="2400" kern="0" dirty="0"/>
          </a:p>
          <a:p>
            <a:endParaRPr lang="en-GB" sz="2400" kern="0" dirty="0"/>
          </a:p>
        </p:txBody>
      </p:sp>
      <p:grpSp>
        <p:nvGrpSpPr>
          <p:cNvPr id="20" name="Group 19">
            <a:extLst>
              <a:ext uri="{FF2B5EF4-FFF2-40B4-BE49-F238E27FC236}">
                <a16:creationId xmlns:a16="http://schemas.microsoft.com/office/drawing/2014/main" id="{0BFE6417-C051-48FC-9EA9-DC6D889886A9}"/>
              </a:ext>
            </a:extLst>
          </p:cNvPr>
          <p:cNvGrpSpPr/>
          <p:nvPr/>
        </p:nvGrpSpPr>
        <p:grpSpPr>
          <a:xfrm>
            <a:off x="-13192" y="493601"/>
            <a:ext cx="8388100" cy="5870797"/>
            <a:chOff x="-13192" y="493601"/>
            <a:chExt cx="8388100" cy="5870797"/>
          </a:xfrm>
        </p:grpSpPr>
        <p:pic>
          <p:nvPicPr>
            <p:cNvPr id="19" name="Picture 18">
              <a:extLst>
                <a:ext uri="{FF2B5EF4-FFF2-40B4-BE49-F238E27FC236}">
                  <a16:creationId xmlns:a16="http://schemas.microsoft.com/office/drawing/2014/main" id="{C2B76181-C1F1-41FC-9D22-424833F5DED7}"/>
                </a:ext>
              </a:extLst>
            </p:cNvPr>
            <p:cNvPicPr>
              <a:picLocks noChangeAspect="1"/>
            </p:cNvPicPr>
            <p:nvPr/>
          </p:nvPicPr>
          <p:blipFill rotWithShape="1">
            <a:blip r:embed="rId3">
              <a:clrChange>
                <a:clrFrom>
                  <a:srgbClr val="FFFFFF"/>
                </a:clrFrom>
                <a:clrTo>
                  <a:srgbClr val="FFFFFF">
                    <a:alpha val="0"/>
                  </a:srgbClr>
                </a:clrTo>
              </a:clrChange>
            </a:blip>
            <a:srcRect l="13503" t="9900" r="9995" b="9784"/>
            <a:stretch/>
          </p:blipFill>
          <p:spPr>
            <a:xfrm>
              <a:off x="-13192" y="493601"/>
              <a:ext cx="8388100" cy="5870797"/>
            </a:xfrm>
            <a:prstGeom prst="rect">
              <a:avLst/>
            </a:prstGeom>
          </p:spPr>
        </p:pic>
        <p:grpSp>
          <p:nvGrpSpPr>
            <p:cNvPr id="6" name="Group 5">
              <a:extLst>
                <a:ext uri="{FF2B5EF4-FFF2-40B4-BE49-F238E27FC236}">
                  <a16:creationId xmlns:a16="http://schemas.microsoft.com/office/drawing/2014/main" id="{2E354CF7-767D-4AF9-B19D-8EEF93843E94}"/>
                </a:ext>
              </a:extLst>
            </p:cNvPr>
            <p:cNvGrpSpPr/>
            <p:nvPr/>
          </p:nvGrpSpPr>
          <p:grpSpPr>
            <a:xfrm>
              <a:off x="838233" y="929246"/>
              <a:ext cx="5950476" cy="5003065"/>
              <a:chOff x="767408" y="1017062"/>
              <a:chExt cx="5950476" cy="5003065"/>
            </a:xfrm>
          </p:grpSpPr>
          <p:sp>
            <p:nvSpPr>
              <p:cNvPr id="11" name="TextBox 10">
                <a:extLst>
                  <a:ext uri="{FF2B5EF4-FFF2-40B4-BE49-F238E27FC236}">
                    <a16:creationId xmlns:a16="http://schemas.microsoft.com/office/drawing/2014/main" id="{D33BF850-D985-41FA-9AD3-BB30F1ED9541}"/>
                  </a:ext>
                </a:extLst>
              </p:cNvPr>
              <p:cNvSpPr txBox="1"/>
              <p:nvPr/>
            </p:nvSpPr>
            <p:spPr>
              <a:xfrm>
                <a:off x="767408" y="4941168"/>
                <a:ext cx="1236236" cy="430887"/>
              </a:xfrm>
              <a:prstGeom prst="rect">
                <a:avLst/>
              </a:prstGeom>
              <a:noFill/>
            </p:spPr>
            <p:txBody>
              <a:bodyPr wrap="none" rtlCol="0">
                <a:spAutoFit/>
              </a:bodyPr>
              <a:lstStyle/>
              <a:p>
                <a:r>
                  <a:rPr lang="de-DE" sz="2200" dirty="0" err="1"/>
                  <a:t>humidity</a:t>
                </a:r>
                <a:endParaRPr lang="en-GB" sz="2200" dirty="0"/>
              </a:p>
            </p:txBody>
          </p:sp>
          <p:sp>
            <p:nvSpPr>
              <p:cNvPr id="12" name="TextBox 11">
                <a:extLst>
                  <a:ext uri="{FF2B5EF4-FFF2-40B4-BE49-F238E27FC236}">
                    <a16:creationId xmlns:a16="http://schemas.microsoft.com/office/drawing/2014/main" id="{936318FC-BB2C-4E84-8C7F-964B3C0EB60C}"/>
                  </a:ext>
                </a:extLst>
              </p:cNvPr>
              <p:cNvSpPr txBox="1"/>
              <p:nvPr/>
            </p:nvSpPr>
            <p:spPr>
              <a:xfrm>
                <a:off x="2855640" y="5589240"/>
                <a:ext cx="1582484" cy="430887"/>
              </a:xfrm>
              <a:prstGeom prst="rect">
                <a:avLst/>
              </a:prstGeom>
              <a:noFill/>
            </p:spPr>
            <p:txBody>
              <a:bodyPr wrap="none" rtlCol="0">
                <a:spAutoFit/>
              </a:bodyPr>
              <a:lstStyle/>
              <a:p>
                <a:r>
                  <a:rPr lang="de-DE" sz="2200" dirty="0"/>
                  <a:t>max. </a:t>
                </a:r>
                <a:r>
                  <a:rPr lang="de-DE" sz="2200" dirty="0" err="1"/>
                  <a:t>temp</a:t>
                </a:r>
                <a:r>
                  <a:rPr lang="de-DE" sz="2200" dirty="0"/>
                  <a:t>.</a:t>
                </a:r>
                <a:endParaRPr lang="en-GB" sz="2200" dirty="0"/>
              </a:p>
            </p:txBody>
          </p:sp>
          <p:sp>
            <p:nvSpPr>
              <p:cNvPr id="13" name="TextBox 12">
                <a:extLst>
                  <a:ext uri="{FF2B5EF4-FFF2-40B4-BE49-F238E27FC236}">
                    <a16:creationId xmlns:a16="http://schemas.microsoft.com/office/drawing/2014/main" id="{CE2DDB82-1AB4-4561-A44C-31D670E4D70D}"/>
                  </a:ext>
                </a:extLst>
              </p:cNvPr>
              <p:cNvSpPr txBox="1"/>
              <p:nvPr/>
            </p:nvSpPr>
            <p:spPr>
              <a:xfrm>
                <a:off x="2948571" y="2080951"/>
                <a:ext cx="1503938" cy="430887"/>
              </a:xfrm>
              <a:prstGeom prst="rect">
                <a:avLst/>
              </a:prstGeom>
              <a:noFill/>
            </p:spPr>
            <p:txBody>
              <a:bodyPr wrap="none" rtlCol="0">
                <a:spAutoFit/>
              </a:bodyPr>
              <a:lstStyle/>
              <a:p>
                <a:r>
                  <a:rPr lang="de-DE" sz="2200" dirty="0" err="1"/>
                  <a:t>avg</a:t>
                </a:r>
                <a:r>
                  <a:rPr lang="de-DE" sz="2200" dirty="0"/>
                  <a:t>. </a:t>
                </a:r>
                <a:r>
                  <a:rPr lang="de-DE" sz="2200" dirty="0" err="1"/>
                  <a:t>temp</a:t>
                </a:r>
                <a:r>
                  <a:rPr lang="de-DE" sz="2200" dirty="0"/>
                  <a:t>.</a:t>
                </a:r>
                <a:endParaRPr lang="en-GB" sz="2200" dirty="0"/>
              </a:p>
            </p:txBody>
          </p:sp>
          <p:sp>
            <p:nvSpPr>
              <p:cNvPr id="14" name="TextBox 13">
                <a:extLst>
                  <a:ext uri="{FF2B5EF4-FFF2-40B4-BE49-F238E27FC236}">
                    <a16:creationId xmlns:a16="http://schemas.microsoft.com/office/drawing/2014/main" id="{234466D0-3732-490D-9516-DACA6B6AAB90}"/>
                  </a:ext>
                </a:extLst>
              </p:cNvPr>
              <p:cNvSpPr txBox="1"/>
              <p:nvPr/>
            </p:nvSpPr>
            <p:spPr>
              <a:xfrm>
                <a:off x="5087888" y="1017062"/>
                <a:ext cx="1504386" cy="430887"/>
              </a:xfrm>
              <a:prstGeom prst="rect">
                <a:avLst/>
              </a:prstGeom>
              <a:noFill/>
            </p:spPr>
            <p:txBody>
              <a:bodyPr wrap="none" rtlCol="0">
                <a:spAutoFit/>
              </a:bodyPr>
              <a:lstStyle/>
              <a:p>
                <a:r>
                  <a:rPr lang="de-DE" sz="2200" dirty="0" err="1"/>
                  <a:t>diur</a:t>
                </a:r>
                <a:r>
                  <a:rPr lang="de-DE" sz="2200" dirty="0"/>
                  <a:t>. </a:t>
                </a:r>
                <a:r>
                  <a:rPr lang="de-DE" sz="2200" dirty="0" err="1"/>
                  <a:t>temp</a:t>
                </a:r>
                <a:r>
                  <a:rPr lang="de-DE" sz="2200" dirty="0"/>
                  <a:t>.</a:t>
                </a:r>
                <a:endParaRPr lang="en-GB" sz="2200" dirty="0"/>
              </a:p>
            </p:txBody>
          </p:sp>
          <p:sp>
            <p:nvSpPr>
              <p:cNvPr id="15" name="TextBox 14">
                <a:extLst>
                  <a:ext uri="{FF2B5EF4-FFF2-40B4-BE49-F238E27FC236}">
                    <a16:creationId xmlns:a16="http://schemas.microsoft.com/office/drawing/2014/main" id="{3FDED792-1A58-44A6-A14C-980E79596D9E}"/>
                  </a:ext>
                </a:extLst>
              </p:cNvPr>
              <p:cNvSpPr txBox="1"/>
              <p:nvPr/>
            </p:nvSpPr>
            <p:spPr>
              <a:xfrm>
                <a:off x="4962275" y="2699835"/>
                <a:ext cx="1755609" cy="430887"/>
              </a:xfrm>
              <a:prstGeom prst="rect">
                <a:avLst/>
              </a:prstGeom>
              <a:noFill/>
            </p:spPr>
            <p:txBody>
              <a:bodyPr wrap="none" rtlCol="0">
                <a:spAutoFit/>
              </a:bodyPr>
              <a:lstStyle/>
              <a:p>
                <a:r>
                  <a:rPr lang="de-DE" sz="2200" dirty="0" err="1"/>
                  <a:t>mean</a:t>
                </a:r>
                <a:r>
                  <a:rPr lang="de-DE" sz="2200" dirty="0"/>
                  <a:t>. </a:t>
                </a:r>
                <a:r>
                  <a:rPr lang="de-DE" sz="2200" dirty="0" err="1"/>
                  <a:t>temp</a:t>
                </a:r>
                <a:r>
                  <a:rPr lang="de-DE" sz="2200" dirty="0"/>
                  <a:t>.</a:t>
                </a:r>
                <a:endParaRPr lang="en-GB" sz="2200" dirty="0"/>
              </a:p>
            </p:txBody>
          </p:sp>
          <p:sp>
            <p:nvSpPr>
              <p:cNvPr id="16" name="TextBox 15">
                <a:extLst>
                  <a:ext uri="{FF2B5EF4-FFF2-40B4-BE49-F238E27FC236}">
                    <a16:creationId xmlns:a16="http://schemas.microsoft.com/office/drawing/2014/main" id="{4F539BFF-770F-4AB4-B2D8-438E936DF1A1}"/>
                  </a:ext>
                </a:extLst>
              </p:cNvPr>
              <p:cNvSpPr txBox="1"/>
              <p:nvPr/>
            </p:nvSpPr>
            <p:spPr>
              <a:xfrm>
                <a:off x="5323753" y="4382608"/>
                <a:ext cx="1032655" cy="430887"/>
              </a:xfrm>
              <a:prstGeom prst="rect">
                <a:avLst/>
              </a:prstGeom>
              <a:noFill/>
            </p:spPr>
            <p:txBody>
              <a:bodyPr wrap="none" rtlCol="0">
                <a:spAutoFit/>
              </a:bodyPr>
              <a:lstStyle/>
              <a:p>
                <a:r>
                  <a:rPr lang="de-DE" sz="2200" dirty="0" err="1"/>
                  <a:t>precip</a:t>
                </a:r>
                <a:r>
                  <a:rPr lang="de-DE" sz="2200" dirty="0"/>
                  <a:t>.</a:t>
                </a:r>
                <a:endParaRPr lang="en-GB" sz="2200" dirty="0"/>
              </a:p>
            </p:txBody>
          </p:sp>
        </p:grpSp>
      </p:grpSp>
      <p:sp>
        <p:nvSpPr>
          <p:cNvPr id="17" name="TextBox 16">
            <a:extLst>
              <a:ext uri="{FF2B5EF4-FFF2-40B4-BE49-F238E27FC236}">
                <a16:creationId xmlns:a16="http://schemas.microsoft.com/office/drawing/2014/main" id="{CDB38A28-0180-4ED2-B45C-CFE5A39D8232}"/>
              </a:ext>
            </a:extLst>
          </p:cNvPr>
          <p:cNvSpPr txBox="1"/>
          <p:nvPr/>
        </p:nvSpPr>
        <p:spPr>
          <a:xfrm>
            <a:off x="7752184" y="6195017"/>
            <a:ext cx="4540025" cy="338554"/>
          </a:xfrm>
          <a:prstGeom prst="rect">
            <a:avLst/>
          </a:prstGeom>
          <a:noFill/>
        </p:spPr>
        <p:txBody>
          <a:bodyPr wrap="none" rtlCol="0">
            <a:spAutoFit/>
          </a:bodyPr>
          <a:lstStyle/>
          <a:p>
            <a:r>
              <a:rPr lang="de-DE" sz="800" dirty="0"/>
              <a:t>Source: </a:t>
            </a:r>
            <a:br>
              <a:rPr lang="de-DE" sz="800" dirty="0"/>
            </a:br>
            <a:r>
              <a:rPr lang="en-GB" sz="800" dirty="0"/>
              <a:t>https://machinelearningmastery.com/visualize-gradient-boosting-decision-trees-xgboost-python/</a:t>
            </a:r>
          </a:p>
        </p:txBody>
      </p:sp>
    </p:spTree>
    <p:extLst>
      <p:ext uri="{BB962C8B-B14F-4D97-AF65-F5344CB8AC3E}">
        <p14:creationId xmlns:p14="http://schemas.microsoft.com/office/powerpoint/2010/main" val="26423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617DC-9844-4EE3-8916-62A073DF39E9}"/>
              </a:ext>
            </a:extLst>
          </p:cNvPr>
          <p:cNvSpPr>
            <a:spLocks noGrp="1"/>
          </p:cNvSpPr>
          <p:nvPr>
            <p:ph type="title"/>
          </p:nvPr>
        </p:nvSpPr>
        <p:spPr/>
        <p:txBody>
          <a:bodyPr/>
          <a:lstStyle/>
          <a:p>
            <a:r>
              <a:rPr lang="de-DE" dirty="0"/>
              <a:t>Data </a:t>
            </a:r>
            <a:r>
              <a:rPr lang="de-DE" dirty="0" err="1"/>
              <a:t>modeling</a:t>
            </a:r>
            <a:r>
              <a:rPr lang="de-DE" dirty="0"/>
              <a:t> – Negative </a:t>
            </a:r>
            <a:r>
              <a:rPr lang="de-DE" dirty="0" err="1"/>
              <a:t>Binomial</a:t>
            </a:r>
            <a:r>
              <a:rPr lang="de-DE" dirty="0"/>
              <a:t> Regression</a:t>
            </a:r>
            <a:endParaRPr lang="en-GB" dirty="0"/>
          </a:p>
        </p:txBody>
      </p:sp>
      <p:sp>
        <p:nvSpPr>
          <p:cNvPr id="5" name="Date Placeholder 4">
            <a:extLst>
              <a:ext uri="{FF2B5EF4-FFF2-40B4-BE49-F238E27FC236}">
                <a16:creationId xmlns:a16="http://schemas.microsoft.com/office/drawing/2014/main" id="{691C5C2E-6354-4558-8D50-B50042410E38}"/>
              </a:ext>
            </a:extLst>
          </p:cNvPr>
          <p:cNvSpPr>
            <a:spLocks noGrp="1"/>
          </p:cNvSpPr>
          <p:nvPr>
            <p:ph type="dt" sz="half" idx="14"/>
          </p:nvPr>
        </p:nvSpPr>
        <p:spPr/>
        <p:txBody>
          <a:bodyPr/>
          <a:lstStyle/>
          <a:p>
            <a:fld id="{80048318-0D93-4B7D-BEAD-2285968D9E9D}" type="datetime1">
              <a:rPr lang="en-US" smtClean="0"/>
              <a:t>5/31/2018</a:t>
            </a:fld>
            <a:endParaRPr lang="en-US" dirty="0"/>
          </a:p>
        </p:txBody>
      </p:sp>
      <p:sp>
        <p:nvSpPr>
          <p:cNvPr id="7" name="Slide Number Placeholder 6">
            <a:extLst>
              <a:ext uri="{FF2B5EF4-FFF2-40B4-BE49-F238E27FC236}">
                <a16:creationId xmlns:a16="http://schemas.microsoft.com/office/drawing/2014/main" id="{4C46862A-1979-45F9-BD23-3A8F4BFB965F}"/>
              </a:ext>
            </a:extLst>
          </p:cNvPr>
          <p:cNvSpPr>
            <a:spLocks noGrp="1"/>
          </p:cNvSpPr>
          <p:nvPr>
            <p:ph type="sldNum" sz="quarter" idx="16"/>
          </p:nvPr>
        </p:nvSpPr>
        <p:spPr/>
        <p:txBody>
          <a:bodyPr/>
          <a:lstStyle/>
          <a:p>
            <a:r>
              <a:rPr lang="en-US"/>
              <a:t>Page </a:t>
            </a:r>
            <a:fld id="{9D46F3A4-F478-9440-BC8E-B732027F4C86}" type="slidenum">
              <a:rPr lang="en-US" smtClean="0"/>
              <a:pPr/>
              <a:t>27</a:t>
            </a:fld>
            <a:endParaRPr lang="en-US" dirty="0"/>
          </a:p>
        </p:txBody>
      </p:sp>
      <p:sp>
        <p:nvSpPr>
          <p:cNvPr id="8" name="Fußzeilenplatzhalter 11">
            <a:extLst>
              <a:ext uri="{FF2B5EF4-FFF2-40B4-BE49-F238E27FC236}">
                <a16:creationId xmlns:a16="http://schemas.microsoft.com/office/drawing/2014/main" id="{EFCA38C5-035B-43B6-A559-D2792BCBEA3D}"/>
              </a:ext>
            </a:extLst>
          </p:cNvPr>
          <p:cNvSpPr txBox="1">
            <a:spLocks/>
          </p:cNvSpPr>
          <p:nvPr/>
        </p:nvSpPr>
        <p:spPr>
          <a:xfrm>
            <a:off x="2255308" y="6524625"/>
            <a:ext cx="7008284" cy="215900"/>
          </a:xfrm>
          <a:prstGeom prst="rect">
            <a:avLst/>
          </a:prstGeom>
        </p:spPr>
        <p:txBody>
          <a:bodyPr/>
          <a:lstStyle>
            <a:defPPr>
              <a:defRPr lang="de-CH"/>
            </a:defPPr>
            <a:lvl1pPr algn="l" rtl="0" fontAlgn="base">
              <a:spcBef>
                <a:spcPct val="0"/>
              </a:spcBef>
              <a:spcAft>
                <a:spcPct val="0"/>
              </a:spcAft>
              <a:defRPr sz="17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sz="1700" kern="1200">
                <a:solidFill>
                  <a:schemeClr val="tx1"/>
                </a:solidFill>
                <a:latin typeface="Arial" charset="0"/>
                <a:ea typeface="ＭＳ Ｐゴシック" charset="0"/>
                <a:cs typeface="Arial" charset="0"/>
              </a:defRPr>
            </a:lvl2pPr>
            <a:lvl3pPr marL="914400" algn="l" rtl="0" fontAlgn="base">
              <a:spcBef>
                <a:spcPct val="0"/>
              </a:spcBef>
              <a:spcAft>
                <a:spcPct val="0"/>
              </a:spcAft>
              <a:defRPr sz="1700" kern="1200">
                <a:solidFill>
                  <a:schemeClr val="tx1"/>
                </a:solidFill>
                <a:latin typeface="Arial" charset="0"/>
                <a:ea typeface="ＭＳ Ｐゴシック" charset="0"/>
                <a:cs typeface="Arial" charset="0"/>
              </a:defRPr>
            </a:lvl3pPr>
            <a:lvl4pPr marL="1371600" algn="l" rtl="0" fontAlgn="base">
              <a:spcBef>
                <a:spcPct val="0"/>
              </a:spcBef>
              <a:spcAft>
                <a:spcPct val="0"/>
              </a:spcAft>
              <a:defRPr sz="1700" kern="1200">
                <a:solidFill>
                  <a:schemeClr val="tx1"/>
                </a:solidFill>
                <a:latin typeface="Arial" charset="0"/>
                <a:ea typeface="ＭＳ Ｐゴシック" charset="0"/>
                <a:cs typeface="Arial" charset="0"/>
              </a:defRPr>
            </a:lvl4pPr>
            <a:lvl5pPr marL="1828800" algn="l" rtl="0" fontAlgn="base">
              <a:spcBef>
                <a:spcPct val="0"/>
              </a:spcBef>
              <a:spcAft>
                <a:spcPct val="0"/>
              </a:spcAft>
              <a:defRPr sz="1700" kern="1200">
                <a:solidFill>
                  <a:schemeClr val="tx1"/>
                </a:solidFill>
                <a:latin typeface="Arial" charset="0"/>
                <a:ea typeface="ＭＳ Ｐゴシック" charset="0"/>
                <a:cs typeface="Arial" charset="0"/>
              </a:defRPr>
            </a:lvl5pPr>
            <a:lvl6pPr marL="2286000" algn="l" defTabSz="457200" rtl="0" eaLnBrk="1" latinLnBrk="0" hangingPunct="1">
              <a:defRPr sz="1700" kern="1200">
                <a:solidFill>
                  <a:schemeClr val="tx1"/>
                </a:solidFill>
                <a:latin typeface="Arial" charset="0"/>
                <a:ea typeface="ＭＳ Ｐゴシック" charset="0"/>
                <a:cs typeface="Arial" charset="0"/>
              </a:defRPr>
            </a:lvl6pPr>
            <a:lvl7pPr marL="2743200" algn="l" defTabSz="457200" rtl="0" eaLnBrk="1" latinLnBrk="0" hangingPunct="1">
              <a:defRPr sz="1700" kern="1200">
                <a:solidFill>
                  <a:schemeClr val="tx1"/>
                </a:solidFill>
                <a:latin typeface="Arial" charset="0"/>
                <a:ea typeface="ＭＳ Ｐゴシック" charset="0"/>
                <a:cs typeface="Arial" charset="0"/>
              </a:defRPr>
            </a:lvl7pPr>
            <a:lvl8pPr marL="3200400" algn="l" defTabSz="457200" rtl="0" eaLnBrk="1" latinLnBrk="0" hangingPunct="1">
              <a:defRPr sz="1700" kern="1200">
                <a:solidFill>
                  <a:schemeClr val="tx1"/>
                </a:solidFill>
                <a:latin typeface="Arial" charset="0"/>
                <a:ea typeface="ＭＳ Ｐゴシック" charset="0"/>
                <a:cs typeface="Arial" charset="0"/>
              </a:defRPr>
            </a:lvl8pPr>
            <a:lvl9pPr marL="3657600" algn="l" defTabSz="457200" rtl="0" eaLnBrk="1" latinLnBrk="0" hangingPunct="1">
              <a:defRPr sz="1700" kern="1200">
                <a:solidFill>
                  <a:schemeClr val="tx1"/>
                </a:solidFill>
                <a:latin typeface="Arial" charset="0"/>
                <a:ea typeface="ＭＳ Ｐゴシック" charset="0"/>
                <a:cs typeface="Arial" charset="0"/>
              </a:defRPr>
            </a:lvl9pPr>
          </a:lstStyle>
          <a:p>
            <a:r>
              <a:rPr lang="en-US" sz="1000" dirty="0"/>
              <a:t>Predicting Disease Spread, Maximilian Tornow</a:t>
            </a:r>
          </a:p>
        </p:txBody>
      </p:sp>
      <p:sp>
        <p:nvSpPr>
          <p:cNvPr id="16" name="Content Placeholder 15">
            <a:extLst>
              <a:ext uri="{FF2B5EF4-FFF2-40B4-BE49-F238E27FC236}">
                <a16:creationId xmlns:a16="http://schemas.microsoft.com/office/drawing/2014/main" id="{13210048-5A78-45A5-BA96-D4BE1A961292}"/>
              </a:ext>
            </a:extLst>
          </p:cNvPr>
          <p:cNvSpPr>
            <a:spLocks noGrp="1"/>
          </p:cNvSpPr>
          <p:nvPr>
            <p:ph idx="13"/>
          </p:nvPr>
        </p:nvSpPr>
        <p:spPr/>
        <p:txBody>
          <a:bodyPr/>
          <a:lstStyle/>
          <a:p>
            <a:pPr>
              <a:buFont typeface="Arial" panose="020B0604020202020204" pitchFamily="34" charset="0"/>
              <a:buChar char="•"/>
            </a:pPr>
            <a:endParaRPr lang="de-DE" sz="2200" dirty="0"/>
          </a:p>
          <a:p>
            <a:pPr>
              <a:buFont typeface="Arial" panose="020B0604020202020204" pitchFamily="34" charset="0"/>
              <a:buChar char="•"/>
            </a:pPr>
            <a:endParaRPr lang="de-DE" sz="2200" dirty="0"/>
          </a:p>
          <a:p>
            <a:pPr>
              <a:buFont typeface="Arial" panose="020B0604020202020204" pitchFamily="34" charset="0"/>
              <a:buChar char="•"/>
            </a:pPr>
            <a:endParaRPr lang="de-DE" sz="2200" dirty="0"/>
          </a:p>
          <a:p>
            <a:pPr>
              <a:buFont typeface="Arial" panose="020B0604020202020204" pitchFamily="34" charset="0"/>
              <a:buChar char="•"/>
            </a:pPr>
            <a:endParaRPr lang="de-DE" sz="2200" dirty="0"/>
          </a:p>
          <a:p>
            <a:pPr>
              <a:buFont typeface="Arial" panose="020B0604020202020204" pitchFamily="34" charset="0"/>
              <a:buChar char="•"/>
            </a:pPr>
            <a:r>
              <a:rPr lang="de-DE" sz="2200" dirty="0"/>
              <a:t>MAE = 25.48 (San Juan)</a:t>
            </a:r>
          </a:p>
          <a:p>
            <a:pPr>
              <a:buFont typeface="Arial" panose="020B0604020202020204" pitchFamily="34" charset="0"/>
              <a:buChar char="•"/>
            </a:pPr>
            <a:r>
              <a:rPr lang="de-DE" sz="2200" dirty="0"/>
              <a:t>MAE = 5.44 (Iquitos)</a:t>
            </a:r>
          </a:p>
          <a:p>
            <a:pPr>
              <a:buFont typeface="Arial" panose="020B0604020202020204" pitchFamily="34" charset="0"/>
              <a:buChar char="•"/>
            </a:pPr>
            <a:r>
              <a:rPr lang="de-DE" sz="2200" dirty="0"/>
              <a:t>MAE = 18.32 (</a:t>
            </a:r>
            <a:r>
              <a:rPr lang="de-DE" sz="2200" dirty="0" err="1"/>
              <a:t>Combined</a:t>
            </a:r>
            <a:r>
              <a:rPr lang="de-DE" sz="2200" dirty="0"/>
              <a:t>)</a:t>
            </a:r>
            <a:endParaRPr lang="en-GB" sz="2200" dirty="0"/>
          </a:p>
          <a:p>
            <a:endParaRPr lang="en-GB" sz="2200" dirty="0"/>
          </a:p>
        </p:txBody>
      </p:sp>
      <p:sp>
        <p:nvSpPr>
          <p:cNvPr id="17" name="Content Placeholder 16">
            <a:extLst>
              <a:ext uri="{FF2B5EF4-FFF2-40B4-BE49-F238E27FC236}">
                <a16:creationId xmlns:a16="http://schemas.microsoft.com/office/drawing/2014/main" id="{CC6F9852-1CCD-4E3E-9C54-44E8610B53AD}"/>
              </a:ext>
            </a:extLst>
          </p:cNvPr>
          <p:cNvSpPr>
            <a:spLocks noGrp="1"/>
          </p:cNvSpPr>
          <p:nvPr>
            <p:ph idx="1"/>
          </p:nvPr>
        </p:nvSpPr>
        <p:spPr/>
        <p:txBody>
          <a:bodyPr/>
          <a:lstStyle/>
          <a:p>
            <a:pPr>
              <a:buFont typeface="Arial" panose="020B0604020202020204" pitchFamily="34" charset="0"/>
              <a:buChar char="•"/>
            </a:pPr>
            <a:r>
              <a:rPr lang="de-DE" sz="2200" dirty="0" err="1"/>
              <a:t>Decided</a:t>
            </a:r>
            <a:r>
              <a:rPr lang="de-DE" sz="2200" dirty="0"/>
              <a:t> </a:t>
            </a:r>
            <a:r>
              <a:rPr lang="de-DE" sz="2200" dirty="0" err="1"/>
              <a:t>to</a:t>
            </a:r>
            <a:r>
              <a:rPr lang="de-DE" sz="2200" dirty="0"/>
              <a:t> </a:t>
            </a:r>
            <a:r>
              <a:rPr lang="de-DE" sz="2200" dirty="0" err="1"/>
              <a:t>use</a:t>
            </a:r>
            <a:r>
              <a:rPr lang="de-DE" sz="2200" dirty="0"/>
              <a:t> </a:t>
            </a:r>
            <a:r>
              <a:rPr lang="de-DE" sz="2200" dirty="0" err="1"/>
              <a:t>model</a:t>
            </a:r>
            <a:r>
              <a:rPr lang="de-DE" sz="2200" dirty="0"/>
              <a:t>, </a:t>
            </a:r>
            <a:r>
              <a:rPr lang="de-DE" sz="2200" dirty="0" err="1"/>
              <a:t>as</a:t>
            </a:r>
            <a:r>
              <a:rPr lang="de-DE" sz="2200" dirty="0"/>
              <a:t> </a:t>
            </a:r>
            <a:r>
              <a:rPr lang="de-DE" sz="2200" dirty="0" err="1"/>
              <a:t>proposed</a:t>
            </a:r>
            <a:r>
              <a:rPr lang="de-DE" sz="2200" dirty="0"/>
              <a:t> </a:t>
            </a:r>
            <a:r>
              <a:rPr lang="de-DE" sz="2200" dirty="0" err="1"/>
              <a:t>by</a:t>
            </a:r>
            <a:r>
              <a:rPr lang="de-DE" sz="2200" dirty="0"/>
              <a:t> NOAA</a:t>
            </a:r>
          </a:p>
          <a:p>
            <a:pPr>
              <a:buFont typeface="Arial" panose="020B0604020202020204" pitchFamily="34" charset="0"/>
              <a:buChar char="•"/>
            </a:pPr>
            <a:endParaRPr lang="de-DE" sz="2200" dirty="0"/>
          </a:p>
          <a:p>
            <a:pPr>
              <a:buFont typeface="Arial" panose="020B0604020202020204" pitchFamily="34" charset="0"/>
              <a:buChar char="•"/>
            </a:pPr>
            <a:r>
              <a:rPr lang="de-DE" sz="2200" dirty="0"/>
              <a:t>3 </a:t>
            </a:r>
            <a:r>
              <a:rPr lang="de-DE" sz="2200" dirty="0" err="1"/>
              <a:t>model</a:t>
            </a:r>
            <a:r>
              <a:rPr lang="de-DE" sz="2200" dirty="0"/>
              <a:t> </a:t>
            </a:r>
            <a:r>
              <a:rPr lang="de-DE" sz="2200" dirty="0" err="1"/>
              <a:t>approaches</a:t>
            </a:r>
            <a:r>
              <a:rPr lang="de-DE" sz="2200" dirty="0"/>
              <a:t>:</a:t>
            </a:r>
          </a:p>
          <a:p>
            <a:pPr lvl="1">
              <a:buFont typeface="Arial" panose="020B0604020202020204" pitchFamily="34" charset="0"/>
              <a:buChar char="•"/>
            </a:pPr>
            <a:r>
              <a:rPr lang="de-DE" sz="2200" dirty="0"/>
              <a:t>San Juan</a:t>
            </a:r>
          </a:p>
          <a:p>
            <a:pPr lvl="1">
              <a:buFont typeface="Arial" panose="020B0604020202020204" pitchFamily="34" charset="0"/>
              <a:buChar char="•"/>
            </a:pPr>
            <a:r>
              <a:rPr lang="de-DE" sz="2200" dirty="0"/>
              <a:t>Iquitos</a:t>
            </a:r>
          </a:p>
          <a:p>
            <a:pPr lvl="1">
              <a:buFont typeface="Arial" panose="020B0604020202020204" pitchFamily="34" charset="0"/>
              <a:buChar char="•"/>
            </a:pPr>
            <a:r>
              <a:rPr lang="de-DE" sz="2200" dirty="0" err="1"/>
              <a:t>Combined</a:t>
            </a:r>
            <a:endParaRPr lang="en-GB" sz="2200" dirty="0"/>
          </a:p>
          <a:p>
            <a:endParaRPr lang="en-GB" sz="1800" dirty="0"/>
          </a:p>
          <a:p>
            <a:endParaRPr lang="en-GB" dirty="0"/>
          </a:p>
        </p:txBody>
      </p:sp>
      <p:sp>
        <p:nvSpPr>
          <p:cNvPr id="18" name="TextBox 17">
            <a:extLst>
              <a:ext uri="{FF2B5EF4-FFF2-40B4-BE49-F238E27FC236}">
                <a16:creationId xmlns:a16="http://schemas.microsoft.com/office/drawing/2014/main" id="{76BDC7EE-BE61-4AEF-B616-55FE450091AA}"/>
              </a:ext>
            </a:extLst>
          </p:cNvPr>
          <p:cNvSpPr txBox="1"/>
          <p:nvPr/>
        </p:nvSpPr>
        <p:spPr>
          <a:xfrm>
            <a:off x="9056411" y="6033287"/>
            <a:ext cx="3169457" cy="461665"/>
          </a:xfrm>
          <a:prstGeom prst="rect">
            <a:avLst/>
          </a:prstGeom>
          <a:noFill/>
        </p:spPr>
        <p:txBody>
          <a:bodyPr wrap="none" rtlCol="0">
            <a:spAutoFit/>
          </a:bodyPr>
          <a:lstStyle/>
          <a:p>
            <a:r>
              <a:rPr lang="de-DE" sz="800" dirty="0"/>
              <a:t>Source: </a:t>
            </a:r>
          </a:p>
          <a:p>
            <a:r>
              <a:rPr lang="de-DE" sz="800" dirty="0"/>
              <a:t>https://stats.idre.ucla.edu/stata/dae/negative-binomial-regression/</a:t>
            </a:r>
            <a:br>
              <a:rPr lang="de-DE" sz="800" dirty="0"/>
            </a:br>
            <a:r>
              <a:rPr lang="en-GB" sz="800" dirty="0" err="1"/>
              <a:t>Susmeet</a:t>
            </a:r>
            <a:r>
              <a:rPr lang="en-GB" sz="800" dirty="0"/>
              <a:t> Jain (Git)</a:t>
            </a:r>
          </a:p>
        </p:txBody>
      </p:sp>
    </p:spTree>
    <p:extLst>
      <p:ext uri="{BB962C8B-B14F-4D97-AF65-F5344CB8AC3E}">
        <p14:creationId xmlns:p14="http://schemas.microsoft.com/office/powerpoint/2010/main" val="3471160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E3231-A26B-42FB-8EBC-8D784637659E}"/>
              </a:ext>
            </a:extLst>
          </p:cNvPr>
          <p:cNvSpPr>
            <a:spLocks noGrp="1"/>
          </p:cNvSpPr>
          <p:nvPr>
            <p:ph type="title"/>
          </p:nvPr>
        </p:nvSpPr>
        <p:spPr/>
        <p:txBody>
          <a:bodyPr/>
          <a:lstStyle/>
          <a:p>
            <a:r>
              <a:rPr lang="de-DE" dirty="0"/>
              <a:t>Data </a:t>
            </a:r>
            <a:r>
              <a:rPr lang="de-DE" dirty="0" err="1"/>
              <a:t>modeling</a:t>
            </a:r>
            <a:r>
              <a:rPr lang="de-DE" dirty="0"/>
              <a:t> – Facebook Prophet (General)</a:t>
            </a:r>
            <a:endParaRPr lang="en-GB" dirty="0"/>
          </a:p>
        </p:txBody>
      </p:sp>
      <p:pic>
        <p:nvPicPr>
          <p:cNvPr id="3" name="Content Placeholder 2">
            <a:extLst>
              <a:ext uri="{FF2B5EF4-FFF2-40B4-BE49-F238E27FC236}">
                <a16:creationId xmlns:a16="http://schemas.microsoft.com/office/drawing/2014/main" id="{AD955CEF-BAE7-48D7-A186-55F84B5A8FE9}"/>
              </a:ext>
            </a:extLst>
          </p:cNvPr>
          <p:cNvPicPr>
            <a:picLocks noGrp="1" noChangeAspect="1"/>
          </p:cNvPicPr>
          <p:nvPr>
            <p:ph idx="1"/>
          </p:nvPr>
        </p:nvPicPr>
        <p:blipFill>
          <a:blip r:embed="rId3"/>
          <a:stretch>
            <a:fillRect/>
          </a:stretch>
        </p:blipFill>
        <p:spPr>
          <a:xfrm>
            <a:off x="1261531" y="1670844"/>
            <a:ext cx="6705600" cy="3876675"/>
          </a:xfrm>
          <a:prstGeom prst="rect">
            <a:avLst/>
          </a:prstGeom>
        </p:spPr>
      </p:pic>
      <p:sp>
        <p:nvSpPr>
          <p:cNvPr id="5" name="Date Placeholder 4">
            <a:extLst>
              <a:ext uri="{FF2B5EF4-FFF2-40B4-BE49-F238E27FC236}">
                <a16:creationId xmlns:a16="http://schemas.microsoft.com/office/drawing/2014/main" id="{25E868B1-2C1D-4500-89B8-D3CBAF3C18D9}"/>
              </a:ext>
            </a:extLst>
          </p:cNvPr>
          <p:cNvSpPr>
            <a:spLocks noGrp="1"/>
          </p:cNvSpPr>
          <p:nvPr>
            <p:ph type="dt" sz="half" idx="4294967295"/>
          </p:nvPr>
        </p:nvSpPr>
        <p:spPr>
          <a:xfrm>
            <a:off x="0" y="6524625"/>
            <a:ext cx="1246188" cy="215900"/>
          </a:xfrm>
        </p:spPr>
        <p:txBody>
          <a:bodyPr/>
          <a:lstStyle/>
          <a:p>
            <a:fld id="{80048318-0D93-4B7D-BEAD-2285968D9E9D}" type="datetime1">
              <a:rPr lang="en-US" smtClean="0"/>
              <a:t>5/31/2018</a:t>
            </a:fld>
            <a:endParaRPr lang="en-US" dirty="0"/>
          </a:p>
        </p:txBody>
      </p:sp>
      <p:sp>
        <p:nvSpPr>
          <p:cNvPr id="7" name="Slide Number Placeholder 6">
            <a:extLst>
              <a:ext uri="{FF2B5EF4-FFF2-40B4-BE49-F238E27FC236}">
                <a16:creationId xmlns:a16="http://schemas.microsoft.com/office/drawing/2014/main" id="{78DFCC1A-09B3-4751-BECD-FFD8DC8DB95C}"/>
              </a:ext>
            </a:extLst>
          </p:cNvPr>
          <p:cNvSpPr>
            <a:spLocks noGrp="1"/>
          </p:cNvSpPr>
          <p:nvPr>
            <p:ph type="sldNum" sz="quarter" idx="4294967295"/>
          </p:nvPr>
        </p:nvSpPr>
        <p:spPr>
          <a:xfrm>
            <a:off x="11363325" y="6524625"/>
            <a:ext cx="828675" cy="215900"/>
          </a:xfrm>
        </p:spPr>
        <p:txBody>
          <a:bodyPr/>
          <a:lstStyle/>
          <a:p>
            <a:r>
              <a:rPr lang="en-US"/>
              <a:t>Page </a:t>
            </a:r>
            <a:fld id="{9D46F3A4-F478-9440-BC8E-B732027F4C86}" type="slidenum">
              <a:rPr lang="en-US" smtClean="0"/>
              <a:pPr/>
              <a:t>28</a:t>
            </a:fld>
            <a:endParaRPr lang="en-US" dirty="0"/>
          </a:p>
        </p:txBody>
      </p:sp>
      <p:sp>
        <p:nvSpPr>
          <p:cNvPr id="4" name="TextBox 3">
            <a:extLst>
              <a:ext uri="{FF2B5EF4-FFF2-40B4-BE49-F238E27FC236}">
                <a16:creationId xmlns:a16="http://schemas.microsoft.com/office/drawing/2014/main" id="{70CBACEF-462C-414D-8A67-A04A6B2AD91F}"/>
              </a:ext>
            </a:extLst>
          </p:cNvPr>
          <p:cNvSpPr txBox="1"/>
          <p:nvPr/>
        </p:nvSpPr>
        <p:spPr>
          <a:xfrm rot="16200000">
            <a:off x="-907086" y="3351279"/>
            <a:ext cx="3161443" cy="615553"/>
          </a:xfrm>
          <a:prstGeom prst="rect">
            <a:avLst/>
          </a:prstGeom>
          <a:noFill/>
        </p:spPr>
        <p:txBody>
          <a:bodyPr wrap="none" rtlCol="0">
            <a:spAutoFit/>
          </a:bodyPr>
          <a:lstStyle/>
          <a:p>
            <a:r>
              <a:rPr lang="de-DE" dirty="0"/>
              <a:t>Dengue </a:t>
            </a:r>
            <a:r>
              <a:rPr lang="de-DE" dirty="0" err="1"/>
              <a:t>cases</a:t>
            </a:r>
            <a:r>
              <a:rPr lang="de-DE" dirty="0"/>
              <a:t> real (</a:t>
            </a:r>
            <a:r>
              <a:rPr lang="de-DE" dirty="0" err="1"/>
              <a:t>black</a:t>
            </a:r>
            <a:r>
              <a:rPr lang="de-DE" dirty="0"/>
              <a:t>)</a:t>
            </a:r>
          </a:p>
          <a:p>
            <a:r>
              <a:rPr lang="de-DE" dirty="0">
                <a:solidFill>
                  <a:srgbClr val="56A1CB"/>
                </a:solidFill>
              </a:rPr>
              <a:t>Dengue </a:t>
            </a:r>
            <a:r>
              <a:rPr lang="de-DE" dirty="0" err="1">
                <a:solidFill>
                  <a:srgbClr val="56A1CB"/>
                </a:solidFill>
              </a:rPr>
              <a:t>cases</a:t>
            </a:r>
            <a:r>
              <a:rPr lang="de-DE" dirty="0">
                <a:solidFill>
                  <a:srgbClr val="56A1CB"/>
                </a:solidFill>
              </a:rPr>
              <a:t> </a:t>
            </a:r>
            <a:r>
              <a:rPr lang="de-DE" dirty="0" err="1">
                <a:solidFill>
                  <a:srgbClr val="56A1CB"/>
                </a:solidFill>
              </a:rPr>
              <a:t>predicted</a:t>
            </a:r>
            <a:r>
              <a:rPr lang="de-DE" dirty="0">
                <a:solidFill>
                  <a:srgbClr val="56A1CB"/>
                </a:solidFill>
              </a:rPr>
              <a:t> (</a:t>
            </a:r>
            <a:r>
              <a:rPr lang="de-DE" dirty="0" err="1">
                <a:solidFill>
                  <a:srgbClr val="56A1CB"/>
                </a:solidFill>
              </a:rPr>
              <a:t>blue</a:t>
            </a:r>
            <a:r>
              <a:rPr lang="de-DE" dirty="0">
                <a:solidFill>
                  <a:srgbClr val="56A1CB"/>
                </a:solidFill>
              </a:rPr>
              <a:t>)</a:t>
            </a:r>
            <a:endParaRPr lang="en-GB" dirty="0">
              <a:solidFill>
                <a:srgbClr val="56A1CB"/>
              </a:solidFill>
            </a:endParaRPr>
          </a:p>
        </p:txBody>
      </p:sp>
      <p:cxnSp>
        <p:nvCxnSpPr>
          <p:cNvPr id="10" name="Straight Connector 9">
            <a:extLst>
              <a:ext uri="{FF2B5EF4-FFF2-40B4-BE49-F238E27FC236}">
                <a16:creationId xmlns:a16="http://schemas.microsoft.com/office/drawing/2014/main" id="{F78BE505-EACD-431E-935B-FFE752E643FE}"/>
              </a:ext>
            </a:extLst>
          </p:cNvPr>
          <p:cNvCxnSpPr>
            <a:cxnSpLocks/>
          </p:cNvCxnSpPr>
          <p:nvPr/>
        </p:nvCxnSpPr>
        <p:spPr bwMode="auto">
          <a:xfrm>
            <a:off x="7305522" y="1412776"/>
            <a:ext cx="0" cy="4464496"/>
          </a:xfrm>
          <a:prstGeom prst="line">
            <a:avLst/>
          </a:prstGeom>
          <a:solidFill>
            <a:schemeClr val="accent1"/>
          </a:solidFill>
          <a:ln w="19050" cap="flat" cmpd="sng" algn="ctr">
            <a:solidFill>
              <a:srgbClr val="C00000"/>
            </a:solidFill>
            <a:prstDash val="sysDot"/>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cxnSp>
      <p:sp>
        <p:nvSpPr>
          <p:cNvPr id="13" name="TextBox 12">
            <a:extLst>
              <a:ext uri="{FF2B5EF4-FFF2-40B4-BE49-F238E27FC236}">
                <a16:creationId xmlns:a16="http://schemas.microsoft.com/office/drawing/2014/main" id="{DECE5E47-F9F0-4221-9DCB-984CCB6ED2C6}"/>
              </a:ext>
            </a:extLst>
          </p:cNvPr>
          <p:cNvSpPr txBox="1"/>
          <p:nvPr/>
        </p:nvSpPr>
        <p:spPr>
          <a:xfrm>
            <a:off x="6456040" y="978876"/>
            <a:ext cx="2114681" cy="430887"/>
          </a:xfrm>
          <a:prstGeom prst="rect">
            <a:avLst/>
          </a:prstGeom>
          <a:noFill/>
        </p:spPr>
        <p:txBody>
          <a:bodyPr wrap="none" rtlCol="0">
            <a:spAutoFit/>
          </a:bodyPr>
          <a:lstStyle/>
          <a:p>
            <a:r>
              <a:rPr lang="de-DE" sz="2200" dirty="0" err="1"/>
              <a:t>Prediction</a:t>
            </a:r>
            <a:r>
              <a:rPr lang="de-DE" sz="2200" dirty="0"/>
              <a:t> </a:t>
            </a:r>
            <a:r>
              <a:rPr lang="de-DE" sz="2200" dirty="0" err="1"/>
              <a:t>only</a:t>
            </a:r>
            <a:r>
              <a:rPr lang="de-DE" sz="2200" dirty="0"/>
              <a:t> </a:t>
            </a:r>
            <a:endParaRPr lang="en-GB" sz="2200" dirty="0"/>
          </a:p>
        </p:txBody>
      </p:sp>
      <p:sp>
        <p:nvSpPr>
          <p:cNvPr id="14" name="Arrow: Right 13">
            <a:extLst>
              <a:ext uri="{FF2B5EF4-FFF2-40B4-BE49-F238E27FC236}">
                <a16:creationId xmlns:a16="http://schemas.microsoft.com/office/drawing/2014/main" id="{B1A3A002-F559-4CD8-9985-B375A19ED152}"/>
              </a:ext>
            </a:extLst>
          </p:cNvPr>
          <p:cNvSpPr/>
          <p:nvPr/>
        </p:nvSpPr>
        <p:spPr bwMode="auto">
          <a:xfrm>
            <a:off x="7312579" y="1632653"/>
            <a:ext cx="792080" cy="289173"/>
          </a:xfrm>
          <a:prstGeom prst="rightArrow">
            <a:avLst/>
          </a:prstGeom>
          <a:solidFill>
            <a:srgbClr val="C00000"/>
          </a:solidFill>
          <a:ln w="952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5" name="Content Placeholder 2">
            <a:extLst>
              <a:ext uri="{FF2B5EF4-FFF2-40B4-BE49-F238E27FC236}">
                <a16:creationId xmlns:a16="http://schemas.microsoft.com/office/drawing/2014/main" id="{E60CEA19-F092-4F72-9A01-BC54BE8BFC4C}"/>
              </a:ext>
            </a:extLst>
          </p:cNvPr>
          <p:cNvSpPr txBox="1">
            <a:spLocks/>
          </p:cNvSpPr>
          <p:nvPr/>
        </p:nvSpPr>
        <p:spPr>
          <a:xfrm>
            <a:off x="8481543" y="2348880"/>
            <a:ext cx="2829296" cy="4967288"/>
          </a:xfrm>
          <a:prstGeom prst="rect">
            <a:avLst/>
          </a:prstGeom>
        </p:spPr>
        <p:txBody>
          <a:bodyPr/>
          <a:lstStyle>
            <a:lvl1pPr marL="342000" indent="-342000" algn="l" rtl="0" eaLnBrk="1" fontAlgn="base" hangingPunct="1">
              <a:spcBef>
                <a:spcPct val="40000"/>
              </a:spcBef>
              <a:spcAft>
                <a:spcPct val="0"/>
              </a:spcAft>
              <a:buFont typeface="Arial" panose="020B0604020202020204" pitchFamily="34" charset="0"/>
              <a:buChar char="–"/>
              <a:defRPr sz="1700">
                <a:solidFill>
                  <a:schemeClr val="tx1"/>
                </a:solidFill>
                <a:latin typeface="+mn-lt"/>
                <a:ea typeface="+mn-ea"/>
                <a:cs typeface="+mn-cs"/>
              </a:defRPr>
            </a:lvl1pPr>
            <a:lvl2pPr marL="684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2pPr>
            <a:lvl3pPr marL="1026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3pPr>
            <a:lvl4pPr marL="1368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4pPr>
            <a:lvl5pPr marL="1710000" indent="-342000"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5pPr>
            <a:lvl6pPr marL="18954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6pPr>
            <a:lvl7pPr marL="23526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7pPr>
            <a:lvl8pPr marL="28098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8pPr>
            <a:lvl9pPr marL="3267075" indent="-366713" algn="l" rtl="0" eaLnBrk="1" fontAlgn="base" hangingPunct="1">
              <a:spcBef>
                <a:spcPct val="40000"/>
              </a:spcBef>
              <a:spcAft>
                <a:spcPct val="0"/>
              </a:spcAft>
              <a:buFont typeface="Arial" charset="0"/>
              <a:buChar char="–"/>
              <a:defRPr sz="1700">
                <a:solidFill>
                  <a:schemeClr val="tx1"/>
                </a:solidFill>
                <a:latin typeface="+mn-lt"/>
                <a:ea typeface="Arial" charset="0"/>
                <a:cs typeface="+mn-cs"/>
              </a:defRPr>
            </a:lvl9pPr>
          </a:lstStyle>
          <a:p>
            <a:pPr>
              <a:buFont typeface="Arial" panose="020B0604020202020204" pitchFamily="34" charset="0"/>
              <a:buChar char="•"/>
            </a:pPr>
            <a:r>
              <a:rPr lang="de-DE" sz="2200" kern="0" dirty="0"/>
              <a:t>MAE = 22.44</a:t>
            </a:r>
            <a:endParaRPr lang="en-GB" sz="2200" kern="0" dirty="0"/>
          </a:p>
          <a:p>
            <a:endParaRPr lang="en-GB" sz="2200" kern="0" dirty="0"/>
          </a:p>
        </p:txBody>
      </p:sp>
      <p:sp>
        <p:nvSpPr>
          <p:cNvPr id="16" name="Fußzeilenplatzhalter 11">
            <a:extLst>
              <a:ext uri="{FF2B5EF4-FFF2-40B4-BE49-F238E27FC236}">
                <a16:creationId xmlns:a16="http://schemas.microsoft.com/office/drawing/2014/main" id="{BECAC07B-AE39-4C9D-BCA9-EC3DAC0AB6D5}"/>
              </a:ext>
            </a:extLst>
          </p:cNvPr>
          <p:cNvSpPr>
            <a:spLocks noGrp="1"/>
          </p:cNvSpPr>
          <p:nvPr>
            <p:ph type="ftr" sz="quarter" idx="11"/>
          </p:nvPr>
        </p:nvSpPr>
        <p:spPr>
          <a:xfrm>
            <a:off x="2255308" y="6524625"/>
            <a:ext cx="7008284" cy="215900"/>
          </a:xfrm>
        </p:spPr>
        <p:txBody>
          <a:bodyPr/>
          <a:lstStyle/>
          <a:p>
            <a:r>
              <a:rPr lang="en-US" dirty="0"/>
              <a:t>Predicting Disease Spread, Maximilian Tornow</a:t>
            </a:r>
          </a:p>
        </p:txBody>
      </p:sp>
    </p:spTree>
    <p:extLst>
      <p:ext uri="{BB962C8B-B14F-4D97-AF65-F5344CB8AC3E}">
        <p14:creationId xmlns:p14="http://schemas.microsoft.com/office/powerpoint/2010/main" val="42080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E3231-A26B-42FB-8EBC-8D784637659E}"/>
              </a:ext>
            </a:extLst>
          </p:cNvPr>
          <p:cNvSpPr>
            <a:spLocks noGrp="1"/>
          </p:cNvSpPr>
          <p:nvPr>
            <p:ph type="title"/>
          </p:nvPr>
        </p:nvSpPr>
        <p:spPr/>
        <p:txBody>
          <a:bodyPr/>
          <a:lstStyle/>
          <a:p>
            <a:r>
              <a:rPr lang="de-DE" dirty="0"/>
              <a:t>Data </a:t>
            </a:r>
            <a:r>
              <a:rPr lang="de-DE" dirty="0" err="1"/>
              <a:t>modeling</a:t>
            </a:r>
            <a:r>
              <a:rPr lang="de-DE" dirty="0"/>
              <a:t> – Facebook Prophet (</a:t>
            </a:r>
            <a:r>
              <a:rPr lang="de-DE" dirty="0" err="1"/>
              <a:t>general</a:t>
            </a:r>
            <a:r>
              <a:rPr lang="de-DE" dirty="0"/>
              <a:t>)</a:t>
            </a:r>
            <a:endParaRPr lang="en-GB" dirty="0"/>
          </a:p>
        </p:txBody>
      </p:sp>
      <p:sp>
        <p:nvSpPr>
          <p:cNvPr id="5" name="Date Placeholder 4">
            <a:extLst>
              <a:ext uri="{FF2B5EF4-FFF2-40B4-BE49-F238E27FC236}">
                <a16:creationId xmlns:a16="http://schemas.microsoft.com/office/drawing/2014/main" id="{25E868B1-2C1D-4500-89B8-D3CBAF3C18D9}"/>
              </a:ext>
            </a:extLst>
          </p:cNvPr>
          <p:cNvSpPr>
            <a:spLocks noGrp="1"/>
          </p:cNvSpPr>
          <p:nvPr>
            <p:ph type="dt" sz="half" idx="4294967295"/>
          </p:nvPr>
        </p:nvSpPr>
        <p:spPr>
          <a:xfrm>
            <a:off x="0" y="6524625"/>
            <a:ext cx="1246188" cy="215900"/>
          </a:xfrm>
        </p:spPr>
        <p:txBody>
          <a:bodyPr/>
          <a:lstStyle/>
          <a:p>
            <a:fld id="{80048318-0D93-4B7D-BEAD-2285968D9E9D}" type="datetime1">
              <a:rPr lang="en-US" smtClean="0"/>
              <a:t>5/31/2018</a:t>
            </a:fld>
            <a:endParaRPr lang="en-US" dirty="0"/>
          </a:p>
        </p:txBody>
      </p:sp>
      <p:sp>
        <p:nvSpPr>
          <p:cNvPr id="7" name="Slide Number Placeholder 6">
            <a:extLst>
              <a:ext uri="{FF2B5EF4-FFF2-40B4-BE49-F238E27FC236}">
                <a16:creationId xmlns:a16="http://schemas.microsoft.com/office/drawing/2014/main" id="{78DFCC1A-09B3-4751-BECD-FFD8DC8DB95C}"/>
              </a:ext>
            </a:extLst>
          </p:cNvPr>
          <p:cNvSpPr>
            <a:spLocks noGrp="1"/>
          </p:cNvSpPr>
          <p:nvPr>
            <p:ph type="sldNum" sz="quarter" idx="4294967295"/>
          </p:nvPr>
        </p:nvSpPr>
        <p:spPr>
          <a:xfrm>
            <a:off x="11363325" y="6524625"/>
            <a:ext cx="828675" cy="215900"/>
          </a:xfrm>
        </p:spPr>
        <p:txBody>
          <a:bodyPr/>
          <a:lstStyle/>
          <a:p>
            <a:r>
              <a:rPr lang="en-US"/>
              <a:t>Page </a:t>
            </a:r>
            <a:fld id="{9D46F3A4-F478-9440-BC8E-B732027F4C86}" type="slidenum">
              <a:rPr lang="en-US" smtClean="0"/>
              <a:pPr/>
              <a:t>29</a:t>
            </a:fld>
            <a:endParaRPr lang="en-US" dirty="0"/>
          </a:p>
        </p:txBody>
      </p:sp>
      <p:pic>
        <p:nvPicPr>
          <p:cNvPr id="10" name="Picture 9">
            <a:extLst>
              <a:ext uri="{FF2B5EF4-FFF2-40B4-BE49-F238E27FC236}">
                <a16:creationId xmlns:a16="http://schemas.microsoft.com/office/drawing/2014/main" id="{7505473D-CF92-4664-B420-5EE0EBA84548}"/>
              </a:ext>
            </a:extLst>
          </p:cNvPr>
          <p:cNvPicPr>
            <a:picLocks noChangeAspect="1"/>
          </p:cNvPicPr>
          <p:nvPr/>
        </p:nvPicPr>
        <p:blipFill>
          <a:blip r:embed="rId3"/>
          <a:stretch>
            <a:fillRect/>
          </a:stretch>
        </p:blipFill>
        <p:spPr>
          <a:xfrm>
            <a:off x="1631504" y="1106321"/>
            <a:ext cx="8582002" cy="2570584"/>
          </a:xfrm>
          <a:prstGeom prst="rect">
            <a:avLst/>
          </a:prstGeom>
        </p:spPr>
      </p:pic>
      <p:pic>
        <p:nvPicPr>
          <p:cNvPr id="11" name="Picture 10">
            <a:extLst>
              <a:ext uri="{FF2B5EF4-FFF2-40B4-BE49-F238E27FC236}">
                <a16:creationId xmlns:a16="http://schemas.microsoft.com/office/drawing/2014/main" id="{CFE6A9CA-1F3D-4ED8-A141-C039A07B1661}"/>
              </a:ext>
            </a:extLst>
          </p:cNvPr>
          <p:cNvPicPr>
            <a:picLocks noChangeAspect="1"/>
          </p:cNvPicPr>
          <p:nvPr/>
        </p:nvPicPr>
        <p:blipFill>
          <a:blip r:embed="rId4"/>
          <a:stretch>
            <a:fillRect/>
          </a:stretch>
        </p:blipFill>
        <p:spPr>
          <a:xfrm>
            <a:off x="1572362" y="3676905"/>
            <a:ext cx="8609386" cy="2847720"/>
          </a:xfrm>
          <a:prstGeom prst="rect">
            <a:avLst/>
          </a:prstGeom>
        </p:spPr>
      </p:pic>
      <p:sp>
        <p:nvSpPr>
          <p:cNvPr id="12" name="TextBox 11">
            <a:extLst>
              <a:ext uri="{FF2B5EF4-FFF2-40B4-BE49-F238E27FC236}">
                <a16:creationId xmlns:a16="http://schemas.microsoft.com/office/drawing/2014/main" id="{7FAE4B6B-8241-430B-8DCA-430AE3C4EDA6}"/>
              </a:ext>
            </a:extLst>
          </p:cNvPr>
          <p:cNvSpPr txBox="1"/>
          <p:nvPr/>
        </p:nvSpPr>
        <p:spPr>
          <a:xfrm>
            <a:off x="2639616" y="3960687"/>
            <a:ext cx="4235455" cy="707886"/>
          </a:xfrm>
          <a:prstGeom prst="rect">
            <a:avLst/>
          </a:prstGeom>
          <a:noFill/>
        </p:spPr>
        <p:txBody>
          <a:bodyPr wrap="none" rtlCol="0">
            <a:spAutoFit/>
          </a:bodyPr>
          <a:lstStyle/>
          <a:p>
            <a:r>
              <a:rPr lang="de-DE" sz="4000" dirty="0">
                <a:solidFill>
                  <a:srgbClr val="C00000"/>
                </a:solidFill>
              </a:rPr>
              <a:t>Clear </a:t>
            </a:r>
            <a:r>
              <a:rPr lang="de-DE" sz="4000" dirty="0" err="1">
                <a:solidFill>
                  <a:srgbClr val="C00000"/>
                </a:solidFill>
              </a:rPr>
              <a:t>yearly</a:t>
            </a:r>
            <a:r>
              <a:rPr lang="de-DE" sz="4000" dirty="0">
                <a:solidFill>
                  <a:srgbClr val="C00000"/>
                </a:solidFill>
              </a:rPr>
              <a:t> </a:t>
            </a:r>
            <a:r>
              <a:rPr lang="de-DE" sz="4000" dirty="0" err="1">
                <a:solidFill>
                  <a:srgbClr val="C00000"/>
                </a:solidFill>
              </a:rPr>
              <a:t>trend</a:t>
            </a:r>
            <a:endParaRPr lang="en-GB" sz="4000" dirty="0">
              <a:solidFill>
                <a:srgbClr val="C00000"/>
              </a:solidFill>
            </a:endParaRPr>
          </a:p>
        </p:txBody>
      </p:sp>
      <p:sp>
        <p:nvSpPr>
          <p:cNvPr id="13" name="Fußzeilenplatzhalter 11">
            <a:extLst>
              <a:ext uri="{FF2B5EF4-FFF2-40B4-BE49-F238E27FC236}">
                <a16:creationId xmlns:a16="http://schemas.microsoft.com/office/drawing/2014/main" id="{895D31DC-4850-48E3-A407-874CD4073004}"/>
              </a:ext>
            </a:extLst>
          </p:cNvPr>
          <p:cNvSpPr>
            <a:spLocks noGrp="1"/>
          </p:cNvSpPr>
          <p:nvPr>
            <p:ph type="ftr" sz="quarter" idx="11"/>
          </p:nvPr>
        </p:nvSpPr>
        <p:spPr>
          <a:xfrm>
            <a:off x="2255308" y="6524625"/>
            <a:ext cx="7008284" cy="215900"/>
          </a:xfrm>
        </p:spPr>
        <p:txBody>
          <a:bodyPr/>
          <a:lstStyle/>
          <a:p>
            <a:r>
              <a:rPr lang="en-US" dirty="0"/>
              <a:t>Predicting Disease Spread, Maximilian Tornow</a:t>
            </a:r>
          </a:p>
        </p:txBody>
      </p:sp>
    </p:spTree>
    <p:extLst>
      <p:ext uri="{BB962C8B-B14F-4D97-AF65-F5344CB8AC3E}">
        <p14:creationId xmlns:p14="http://schemas.microsoft.com/office/powerpoint/2010/main" val="241466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AFA1F-787C-465A-BBEA-E7DD2192B3F0}"/>
              </a:ext>
            </a:extLst>
          </p:cNvPr>
          <p:cNvSpPr>
            <a:spLocks noGrp="1"/>
          </p:cNvSpPr>
          <p:nvPr>
            <p:ph type="title"/>
          </p:nvPr>
        </p:nvSpPr>
        <p:spPr/>
        <p:txBody>
          <a:bodyPr/>
          <a:lstStyle/>
          <a:p>
            <a:r>
              <a:rPr lang="en-GB" dirty="0"/>
              <a:t>What is Dengue Fever ?</a:t>
            </a:r>
          </a:p>
        </p:txBody>
      </p:sp>
      <p:sp>
        <p:nvSpPr>
          <p:cNvPr id="6" name="Content Placeholder 5">
            <a:extLst>
              <a:ext uri="{FF2B5EF4-FFF2-40B4-BE49-F238E27FC236}">
                <a16:creationId xmlns:a16="http://schemas.microsoft.com/office/drawing/2014/main" id="{20B6AA0B-4EF9-4C08-9746-BD65BB9EA048}"/>
              </a:ext>
            </a:extLst>
          </p:cNvPr>
          <p:cNvSpPr>
            <a:spLocks noGrp="1"/>
          </p:cNvSpPr>
          <p:nvPr>
            <p:ph idx="1"/>
          </p:nvPr>
        </p:nvSpPr>
        <p:spPr/>
        <p:txBody>
          <a:bodyPr/>
          <a:lstStyle/>
          <a:p>
            <a:pPr marL="0" indent="0">
              <a:buNone/>
            </a:pPr>
            <a:r>
              <a:rPr lang="en-GB" sz="2200" i="1" u="sng" dirty="0"/>
              <a:t>Cause</a:t>
            </a:r>
          </a:p>
          <a:p>
            <a:pPr lvl="1">
              <a:buFont typeface="Arial" panose="020B0604020202020204" pitchFamily="34" charset="0"/>
              <a:buChar char="•"/>
            </a:pPr>
            <a:r>
              <a:rPr lang="en-GB" sz="2200" dirty="0"/>
              <a:t> Dengue virus (DENV), mosquito-borne RNA virus</a:t>
            </a:r>
          </a:p>
          <a:p>
            <a:pPr marL="0" indent="0">
              <a:buNone/>
            </a:pPr>
            <a:r>
              <a:rPr lang="en-GB" sz="2200" i="1" u="sng" dirty="0"/>
              <a:t>Spreading</a:t>
            </a:r>
          </a:p>
          <a:p>
            <a:pPr lvl="1">
              <a:buFont typeface="Arial" panose="020B0604020202020204" pitchFamily="34" charset="0"/>
              <a:buChar char="•"/>
            </a:pPr>
            <a:r>
              <a:rPr lang="en-GB" sz="2200" dirty="0"/>
              <a:t>Yellow fever mosquito (</a:t>
            </a:r>
            <a:r>
              <a:rPr lang="en-GB" sz="2200" i="1" dirty="0"/>
              <a:t>Aedes aegypti</a:t>
            </a:r>
            <a:r>
              <a:rPr lang="en-GB" sz="2200" dirty="0"/>
              <a:t>)</a:t>
            </a:r>
          </a:p>
          <a:p>
            <a:pPr marL="0" indent="0">
              <a:buNone/>
            </a:pPr>
            <a:r>
              <a:rPr lang="en-GB" sz="2200" i="1" u="sng" dirty="0"/>
              <a:t>Symptoms</a:t>
            </a:r>
          </a:p>
        </p:txBody>
      </p:sp>
      <p:sp>
        <p:nvSpPr>
          <p:cNvPr id="3" name="Date Placeholder 2">
            <a:extLst>
              <a:ext uri="{FF2B5EF4-FFF2-40B4-BE49-F238E27FC236}">
                <a16:creationId xmlns:a16="http://schemas.microsoft.com/office/drawing/2014/main" id="{EDF6AC97-7DD4-41BE-941F-05373FCF1788}"/>
              </a:ext>
            </a:extLst>
          </p:cNvPr>
          <p:cNvSpPr>
            <a:spLocks noGrp="1"/>
          </p:cNvSpPr>
          <p:nvPr>
            <p:ph type="dt" sz="half" idx="10"/>
          </p:nvPr>
        </p:nvSpPr>
        <p:spPr/>
        <p:txBody>
          <a:bodyPr/>
          <a:lstStyle/>
          <a:p>
            <a:fld id="{AB520221-61C8-4093-BD7A-3EA9FD28AE94}" type="datetime1">
              <a:rPr lang="en-US" smtClean="0"/>
              <a:t>5/31/2018</a:t>
            </a:fld>
            <a:endParaRPr lang="en-US" dirty="0"/>
          </a:p>
        </p:txBody>
      </p:sp>
      <p:sp>
        <p:nvSpPr>
          <p:cNvPr id="5" name="Slide Number Placeholder 4">
            <a:extLst>
              <a:ext uri="{FF2B5EF4-FFF2-40B4-BE49-F238E27FC236}">
                <a16:creationId xmlns:a16="http://schemas.microsoft.com/office/drawing/2014/main" id="{84528477-7971-47C9-BB8E-06D6A7C1AF13}"/>
              </a:ext>
            </a:extLst>
          </p:cNvPr>
          <p:cNvSpPr>
            <a:spLocks noGrp="1"/>
          </p:cNvSpPr>
          <p:nvPr>
            <p:ph type="sldNum" sz="quarter" idx="12"/>
          </p:nvPr>
        </p:nvSpPr>
        <p:spPr/>
        <p:txBody>
          <a:bodyPr/>
          <a:lstStyle/>
          <a:p>
            <a:r>
              <a:rPr lang="en-US" dirty="0"/>
              <a:t>Page </a:t>
            </a:r>
            <a:fld id="{9D46F3A4-F478-9440-BC8E-B732027F4C86}" type="slidenum">
              <a:rPr lang="en-US" smtClean="0"/>
              <a:pPr/>
              <a:t>3</a:t>
            </a:fld>
            <a:endParaRPr lang="en-US" dirty="0"/>
          </a:p>
        </p:txBody>
      </p:sp>
      <p:sp>
        <p:nvSpPr>
          <p:cNvPr id="8" name="TextBox 7">
            <a:extLst>
              <a:ext uri="{FF2B5EF4-FFF2-40B4-BE49-F238E27FC236}">
                <a16:creationId xmlns:a16="http://schemas.microsoft.com/office/drawing/2014/main" id="{1D868092-CE83-4E57-A75C-C395C90D8A23}"/>
              </a:ext>
            </a:extLst>
          </p:cNvPr>
          <p:cNvSpPr txBox="1"/>
          <p:nvPr/>
        </p:nvSpPr>
        <p:spPr>
          <a:xfrm>
            <a:off x="9965988" y="6062960"/>
            <a:ext cx="2153154" cy="461665"/>
          </a:xfrm>
          <a:prstGeom prst="rect">
            <a:avLst/>
          </a:prstGeom>
          <a:noFill/>
        </p:spPr>
        <p:txBody>
          <a:bodyPr wrap="none" rtlCol="0">
            <a:spAutoFit/>
          </a:bodyPr>
          <a:lstStyle/>
          <a:p>
            <a:r>
              <a:rPr lang="de-DE" sz="800" dirty="0"/>
              <a:t>Sources: </a:t>
            </a:r>
            <a:br>
              <a:rPr lang="de-DE" sz="800" dirty="0"/>
            </a:br>
            <a:r>
              <a:rPr lang="de-DE" sz="800" dirty="0"/>
              <a:t>https://en.wikipedia.org/wiki/Dengue_fever</a:t>
            </a:r>
          </a:p>
          <a:p>
            <a:r>
              <a:rPr lang="de-DE" sz="800" dirty="0"/>
              <a:t>https://en.wikipedia.org/wiki/Aedes_aegypti</a:t>
            </a:r>
          </a:p>
        </p:txBody>
      </p:sp>
      <p:pic>
        <p:nvPicPr>
          <p:cNvPr id="1026" name="Picture 2" descr="Close-up photograph of an Aedes aegypti mosquito biting human skin">
            <a:extLst>
              <a:ext uri="{FF2B5EF4-FFF2-40B4-BE49-F238E27FC236}">
                <a16:creationId xmlns:a16="http://schemas.microsoft.com/office/drawing/2014/main" id="{A82D72FC-621F-4013-85B8-D107E7071D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73" t="24801" r="5473" b="16412"/>
          <a:stretch/>
        </p:blipFill>
        <p:spPr bwMode="auto">
          <a:xfrm>
            <a:off x="6528048" y="2361877"/>
            <a:ext cx="1596964" cy="97187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7B64DD52-25F2-49A2-A646-CBC76FBC8677}"/>
              </a:ext>
            </a:extLst>
          </p:cNvPr>
          <p:cNvGraphicFramePr>
            <a:graphicFrameLocks noGrp="1"/>
          </p:cNvGraphicFramePr>
          <p:nvPr>
            <p:extLst>
              <p:ext uri="{D42A27DB-BD31-4B8C-83A1-F6EECF244321}">
                <p14:modId xmlns:p14="http://schemas.microsoft.com/office/powerpoint/2010/main" val="3456085257"/>
              </p:ext>
            </p:extLst>
          </p:nvPr>
        </p:nvGraphicFramePr>
        <p:xfrm>
          <a:off x="1695450" y="3524250"/>
          <a:ext cx="8128000" cy="185420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858187669"/>
                    </a:ext>
                  </a:extLst>
                </a:gridCol>
                <a:gridCol w="4064000">
                  <a:extLst>
                    <a:ext uri="{9D8B030D-6E8A-4147-A177-3AD203B41FA5}">
                      <a16:colId xmlns:a16="http://schemas.microsoft.com/office/drawing/2014/main" val="1144980472"/>
                    </a:ext>
                  </a:extLst>
                </a:gridCol>
              </a:tblGrid>
              <a:tr h="370840">
                <a:tc>
                  <a:txBody>
                    <a:bodyPr/>
                    <a:lstStyle/>
                    <a:p>
                      <a:pPr algn="ctr"/>
                      <a:r>
                        <a:rPr lang="en-GB" b="1" i="1" u="sng" noProof="0" dirty="0"/>
                        <a:t>Uncomplicated</a:t>
                      </a:r>
                    </a:p>
                  </a:txBody>
                  <a:tcPr/>
                </a:tc>
                <a:tc>
                  <a:txBody>
                    <a:bodyPr/>
                    <a:lstStyle/>
                    <a:p>
                      <a:pPr algn="ctr"/>
                      <a:r>
                        <a:rPr lang="en-GB" b="1" i="1" u="sng" noProof="0" dirty="0"/>
                        <a:t>Severe</a:t>
                      </a:r>
                    </a:p>
                  </a:txBody>
                  <a:tcPr/>
                </a:tc>
                <a:extLst>
                  <a:ext uri="{0D108BD9-81ED-4DB2-BD59-A6C34878D82A}">
                    <a16:rowId xmlns:a16="http://schemas.microsoft.com/office/drawing/2014/main" val="2074128233"/>
                  </a:ext>
                </a:extLst>
              </a:tr>
              <a:tr h="370840">
                <a:tc>
                  <a:txBody>
                    <a:bodyPr/>
                    <a:lstStyle/>
                    <a:p>
                      <a:pPr algn="ctr"/>
                      <a:r>
                        <a:rPr lang="de-DE" dirty="0"/>
                        <a:t>Fever </a:t>
                      </a:r>
                      <a:r>
                        <a:rPr lang="en-GB" noProof="0" dirty="0"/>
                        <a:t>symptoms</a:t>
                      </a:r>
                    </a:p>
                  </a:txBody>
                  <a:tcPr/>
                </a:tc>
                <a:tc>
                  <a:txBody>
                    <a:bodyPr/>
                    <a:lstStyle/>
                    <a:p>
                      <a:pPr algn="ctr"/>
                      <a:r>
                        <a:rPr lang="en-GB" noProof="0" dirty="0"/>
                        <a:t>Inner bleedings</a:t>
                      </a:r>
                    </a:p>
                  </a:txBody>
                  <a:tcPr/>
                </a:tc>
                <a:extLst>
                  <a:ext uri="{0D108BD9-81ED-4DB2-BD59-A6C34878D82A}">
                    <a16:rowId xmlns:a16="http://schemas.microsoft.com/office/drawing/2014/main" val="3866538563"/>
                  </a:ext>
                </a:extLst>
              </a:tr>
              <a:tr h="370840">
                <a:tc>
                  <a:txBody>
                    <a:bodyPr/>
                    <a:lstStyle/>
                    <a:p>
                      <a:pPr algn="ctr"/>
                      <a:r>
                        <a:rPr lang="en-GB" noProof="0" dirty="0"/>
                        <a:t>Vomiting</a:t>
                      </a:r>
                    </a:p>
                  </a:txBody>
                  <a:tcPr/>
                </a:tc>
                <a:tc>
                  <a:txBody>
                    <a:bodyPr/>
                    <a:lstStyle/>
                    <a:p>
                      <a:pPr algn="ctr"/>
                      <a:r>
                        <a:rPr lang="en-GB" noProof="0" dirty="0"/>
                        <a:t>Dangerously low blood pressure</a:t>
                      </a:r>
                    </a:p>
                  </a:txBody>
                  <a:tcPr/>
                </a:tc>
                <a:extLst>
                  <a:ext uri="{0D108BD9-81ED-4DB2-BD59-A6C34878D82A}">
                    <a16:rowId xmlns:a16="http://schemas.microsoft.com/office/drawing/2014/main" val="3742325738"/>
                  </a:ext>
                </a:extLst>
              </a:tr>
              <a:tr h="370840">
                <a:tc>
                  <a:txBody>
                    <a:bodyPr/>
                    <a:lstStyle/>
                    <a:p>
                      <a:pPr algn="ctr"/>
                      <a:r>
                        <a:rPr lang="de-DE" dirty="0"/>
                        <a:t>Skin </a:t>
                      </a:r>
                      <a:r>
                        <a:rPr lang="en-GB" noProof="0" dirty="0"/>
                        <a:t>rash</a:t>
                      </a:r>
                    </a:p>
                  </a:txBody>
                  <a:tcPr/>
                </a:tc>
                <a:tc>
                  <a:txBody>
                    <a:bodyPr/>
                    <a:lstStyle/>
                    <a:p>
                      <a:pPr algn="ctr"/>
                      <a:r>
                        <a:rPr lang="en-GB" noProof="0" dirty="0"/>
                        <a:t>Low blood platelet count</a:t>
                      </a:r>
                    </a:p>
                  </a:txBody>
                  <a:tcPr/>
                </a:tc>
                <a:extLst>
                  <a:ext uri="{0D108BD9-81ED-4DB2-BD59-A6C34878D82A}">
                    <a16:rowId xmlns:a16="http://schemas.microsoft.com/office/drawing/2014/main" val="2320960946"/>
                  </a:ext>
                </a:extLst>
              </a:tr>
              <a:tr h="370840">
                <a:tc>
                  <a:txBody>
                    <a:bodyPr/>
                    <a:lstStyle/>
                    <a:p>
                      <a:pPr algn="ctr"/>
                      <a:r>
                        <a:rPr lang="de-DE" dirty="0"/>
                        <a:t>Muscle and joint pain</a:t>
                      </a:r>
                      <a:endParaRPr lang="en-GB" dirty="0"/>
                    </a:p>
                  </a:txBody>
                  <a:tcPr/>
                </a:tc>
                <a:tc>
                  <a:txBody>
                    <a:bodyPr/>
                    <a:lstStyle/>
                    <a:p>
                      <a:pPr algn="ctr"/>
                      <a:r>
                        <a:rPr lang="en-GB" noProof="0" dirty="0"/>
                        <a:t>Blood Plasma Leakage</a:t>
                      </a:r>
                    </a:p>
                  </a:txBody>
                  <a:tcPr/>
                </a:tc>
                <a:extLst>
                  <a:ext uri="{0D108BD9-81ED-4DB2-BD59-A6C34878D82A}">
                    <a16:rowId xmlns:a16="http://schemas.microsoft.com/office/drawing/2014/main" val="3357058508"/>
                  </a:ext>
                </a:extLst>
              </a:tr>
            </a:tbl>
          </a:graphicData>
        </a:graphic>
      </p:graphicFrame>
      <p:sp>
        <p:nvSpPr>
          <p:cNvPr id="9" name="Oval 8">
            <a:extLst>
              <a:ext uri="{FF2B5EF4-FFF2-40B4-BE49-F238E27FC236}">
                <a16:creationId xmlns:a16="http://schemas.microsoft.com/office/drawing/2014/main" id="{27F78008-00D3-4E31-AD72-2E0FFFFB28A1}"/>
              </a:ext>
            </a:extLst>
          </p:cNvPr>
          <p:cNvSpPr/>
          <p:nvPr/>
        </p:nvSpPr>
        <p:spPr bwMode="auto">
          <a:xfrm>
            <a:off x="6023992" y="3524250"/>
            <a:ext cx="3531179" cy="2121520"/>
          </a:xfrm>
          <a:prstGeom prst="ellipse">
            <a:avLst/>
          </a:prstGeom>
          <a:noFill/>
          <a:ln w="2857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charset="0"/>
              <a:ea typeface="ＭＳ Ｐゴシック" charset="0"/>
              <a:cs typeface="Arial" charset="0"/>
            </a:endParaRPr>
          </a:p>
        </p:txBody>
      </p:sp>
      <p:sp>
        <p:nvSpPr>
          <p:cNvPr id="11" name="Fußzeilenplatzhalter 11">
            <a:extLst>
              <a:ext uri="{FF2B5EF4-FFF2-40B4-BE49-F238E27FC236}">
                <a16:creationId xmlns:a16="http://schemas.microsoft.com/office/drawing/2014/main" id="{EEBDD14F-B110-46D3-9D97-489CEC8EBD88}"/>
              </a:ext>
            </a:extLst>
          </p:cNvPr>
          <p:cNvSpPr>
            <a:spLocks noGrp="1"/>
          </p:cNvSpPr>
          <p:nvPr>
            <p:ph type="ftr" sz="quarter" idx="11"/>
          </p:nvPr>
        </p:nvSpPr>
        <p:spPr>
          <a:xfrm>
            <a:off x="2255308" y="6524625"/>
            <a:ext cx="7008284" cy="215900"/>
          </a:xfrm>
        </p:spPr>
        <p:txBody>
          <a:bodyPr/>
          <a:lstStyle/>
          <a:p>
            <a:r>
              <a:rPr lang="en-US" dirty="0"/>
              <a:t>Predicting Disease Spread, Maximilian Tornow</a:t>
            </a:r>
          </a:p>
        </p:txBody>
      </p:sp>
    </p:spTree>
    <p:extLst>
      <p:ext uri="{BB962C8B-B14F-4D97-AF65-F5344CB8AC3E}">
        <p14:creationId xmlns:p14="http://schemas.microsoft.com/office/powerpoint/2010/main" val="403217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94EB2-D3ED-418B-96EA-E07BB45D8DCB}"/>
              </a:ext>
            </a:extLst>
          </p:cNvPr>
          <p:cNvSpPr>
            <a:spLocks noGrp="1"/>
          </p:cNvSpPr>
          <p:nvPr>
            <p:ph type="title"/>
          </p:nvPr>
        </p:nvSpPr>
        <p:spPr/>
        <p:txBody>
          <a:bodyPr/>
          <a:lstStyle/>
          <a:p>
            <a:r>
              <a:rPr lang="de-DE" dirty="0"/>
              <a:t>PCA</a:t>
            </a:r>
            <a:endParaRPr lang="en-GB" dirty="0"/>
          </a:p>
        </p:txBody>
      </p:sp>
      <p:pic>
        <p:nvPicPr>
          <p:cNvPr id="8" name="Content Placeholder 7">
            <a:extLst>
              <a:ext uri="{FF2B5EF4-FFF2-40B4-BE49-F238E27FC236}">
                <a16:creationId xmlns:a16="http://schemas.microsoft.com/office/drawing/2014/main" id="{E881EBB3-7992-47DB-8BF9-450E646793DC}"/>
              </a:ext>
            </a:extLst>
          </p:cNvPr>
          <p:cNvPicPr>
            <a:picLocks noGrp="1" noChangeAspect="1"/>
          </p:cNvPicPr>
          <p:nvPr>
            <p:ph idx="1"/>
          </p:nvPr>
        </p:nvPicPr>
        <p:blipFill>
          <a:blip r:embed="rId3"/>
          <a:stretch>
            <a:fillRect/>
          </a:stretch>
        </p:blipFill>
        <p:spPr>
          <a:xfrm>
            <a:off x="407169" y="1714512"/>
            <a:ext cx="5316352" cy="3428975"/>
          </a:xfrm>
          <a:prstGeom prst="rect">
            <a:avLst/>
          </a:prstGeom>
        </p:spPr>
      </p:pic>
      <p:sp>
        <p:nvSpPr>
          <p:cNvPr id="4" name="Content Placeholder 3">
            <a:extLst>
              <a:ext uri="{FF2B5EF4-FFF2-40B4-BE49-F238E27FC236}">
                <a16:creationId xmlns:a16="http://schemas.microsoft.com/office/drawing/2014/main" id="{C87FE0EA-B202-4B59-BBF8-1534F6441531}"/>
              </a:ext>
            </a:extLst>
          </p:cNvPr>
          <p:cNvSpPr>
            <a:spLocks noGrp="1"/>
          </p:cNvSpPr>
          <p:nvPr>
            <p:ph idx="13"/>
          </p:nvPr>
        </p:nvSpPr>
        <p:spPr/>
        <p:txBody>
          <a:bodyPr/>
          <a:lstStyle/>
          <a:p>
            <a:pPr>
              <a:buFont typeface="Arial" panose="020B0604020202020204" pitchFamily="34" charset="0"/>
              <a:buChar char="•"/>
            </a:pPr>
            <a:r>
              <a:rPr lang="de-DE" sz="2200" dirty="0"/>
              <a:t>2 </a:t>
            </a:r>
            <a:r>
              <a:rPr lang="de-DE" sz="2200" dirty="0" err="1"/>
              <a:t>components</a:t>
            </a:r>
            <a:r>
              <a:rPr lang="de-DE" sz="2200" dirty="0"/>
              <a:t> </a:t>
            </a:r>
            <a:r>
              <a:rPr lang="de-DE" sz="2200" dirty="0" err="1"/>
              <a:t>only</a:t>
            </a:r>
            <a:r>
              <a:rPr lang="de-DE" sz="2200" dirty="0"/>
              <a:t>, </a:t>
            </a:r>
            <a:r>
              <a:rPr lang="de-DE" sz="2200" dirty="0" err="1"/>
              <a:t>wanted</a:t>
            </a:r>
            <a:r>
              <a:rPr lang="de-DE" sz="2200" dirty="0"/>
              <a:t> </a:t>
            </a:r>
            <a:r>
              <a:rPr lang="de-DE" sz="2200" dirty="0" err="1"/>
              <a:t>to</a:t>
            </a:r>
            <a:r>
              <a:rPr lang="de-DE" sz="2200" dirty="0"/>
              <a:t> </a:t>
            </a:r>
            <a:r>
              <a:rPr lang="de-DE" sz="2200" dirty="0" err="1"/>
              <a:t>show</a:t>
            </a:r>
            <a:r>
              <a:rPr lang="de-DE" sz="2200" dirty="0"/>
              <a:t> </a:t>
            </a:r>
            <a:r>
              <a:rPr lang="de-DE" sz="2200" dirty="0" err="1"/>
              <a:t>graphical</a:t>
            </a:r>
            <a:endParaRPr lang="de-DE" sz="2200" dirty="0"/>
          </a:p>
          <a:p>
            <a:pPr>
              <a:buFont typeface="Arial" panose="020B0604020202020204" pitchFamily="34" charset="0"/>
              <a:buChar char="•"/>
            </a:pPr>
            <a:endParaRPr lang="de-DE" sz="2200" dirty="0"/>
          </a:p>
          <a:p>
            <a:pPr>
              <a:buFont typeface="Arial" panose="020B0604020202020204" pitchFamily="34" charset="0"/>
              <a:buChar char="•"/>
            </a:pPr>
            <a:r>
              <a:rPr lang="de-DE" sz="2200" dirty="0"/>
              <a:t>3 PCs </a:t>
            </a:r>
            <a:r>
              <a:rPr lang="de-DE" sz="2200" dirty="0" err="1"/>
              <a:t>would</a:t>
            </a:r>
            <a:r>
              <a:rPr lang="de-DE" sz="2200" dirty="0"/>
              <a:t> </a:t>
            </a:r>
            <a:r>
              <a:rPr lang="de-DE" sz="2200" dirty="0" err="1"/>
              <a:t>be</a:t>
            </a:r>
            <a:r>
              <a:rPr lang="de-DE" sz="2200" dirty="0"/>
              <a:t> </a:t>
            </a:r>
            <a:r>
              <a:rPr lang="de-DE" sz="2200" dirty="0" err="1"/>
              <a:t>enough</a:t>
            </a:r>
            <a:r>
              <a:rPr lang="de-DE" sz="2200" dirty="0"/>
              <a:t> </a:t>
            </a:r>
            <a:r>
              <a:rPr lang="de-DE" sz="2200" dirty="0" err="1"/>
              <a:t>to</a:t>
            </a:r>
            <a:r>
              <a:rPr lang="de-DE" sz="2200" dirty="0"/>
              <a:t> </a:t>
            </a:r>
            <a:r>
              <a:rPr lang="de-DE" sz="2200" dirty="0" err="1"/>
              <a:t>explain</a:t>
            </a:r>
            <a:r>
              <a:rPr lang="de-DE" sz="2200" dirty="0"/>
              <a:t> ~80% </a:t>
            </a:r>
            <a:r>
              <a:rPr lang="de-DE" sz="2200" dirty="0" err="1"/>
              <a:t>variance</a:t>
            </a:r>
            <a:endParaRPr lang="en-GB" sz="2200" dirty="0"/>
          </a:p>
        </p:txBody>
      </p:sp>
      <p:sp>
        <p:nvSpPr>
          <p:cNvPr id="5" name="Date Placeholder 4">
            <a:extLst>
              <a:ext uri="{FF2B5EF4-FFF2-40B4-BE49-F238E27FC236}">
                <a16:creationId xmlns:a16="http://schemas.microsoft.com/office/drawing/2014/main" id="{1A66F266-52B6-4055-A42E-BF79511A8D9A}"/>
              </a:ext>
            </a:extLst>
          </p:cNvPr>
          <p:cNvSpPr>
            <a:spLocks noGrp="1"/>
          </p:cNvSpPr>
          <p:nvPr>
            <p:ph type="dt" sz="half" idx="14"/>
          </p:nvPr>
        </p:nvSpPr>
        <p:spPr/>
        <p:txBody>
          <a:bodyPr/>
          <a:lstStyle/>
          <a:p>
            <a:fld id="{80048318-0D93-4B7D-BEAD-2285968D9E9D}" type="datetime1">
              <a:rPr lang="en-US" smtClean="0"/>
              <a:t>5/31/2018</a:t>
            </a:fld>
            <a:endParaRPr lang="en-US" dirty="0"/>
          </a:p>
        </p:txBody>
      </p:sp>
      <p:sp>
        <p:nvSpPr>
          <p:cNvPr id="7" name="Slide Number Placeholder 6">
            <a:extLst>
              <a:ext uri="{FF2B5EF4-FFF2-40B4-BE49-F238E27FC236}">
                <a16:creationId xmlns:a16="http://schemas.microsoft.com/office/drawing/2014/main" id="{057F2FFE-C055-4967-B511-D0ADE516C1A4}"/>
              </a:ext>
            </a:extLst>
          </p:cNvPr>
          <p:cNvSpPr>
            <a:spLocks noGrp="1"/>
          </p:cNvSpPr>
          <p:nvPr>
            <p:ph type="sldNum" sz="quarter" idx="16"/>
          </p:nvPr>
        </p:nvSpPr>
        <p:spPr/>
        <p:txBody>
          <a:bodyPr/>
          <a:lstStyle/>
          <a:p>
            <a:r>
              <a:rPr lang="en-US"/>
              <a:t>Page </a:t>
            </a:r>
            <a:fld id="{9D46F3A4-F478-9440-BC8E-B732027F4C86}" type="slidenum">
              <a:rPr lang="en-US" smtClean="0"/>
              <a:pPr/>
              <a:t>30</a:t>
            </a:fld>
            <a:endParaRPr lang="en-US" dirty="0"/>
          </a:p>
        </p:txBody>
      </p:sp>
      <p:pic>
        <p:nvPicPr>
          <p:cNvPr id="9" name="Picture 8">
            <a:extLst>
              <a:ext uri="{FF2B5EF4-FFF2-40B4-BE49-F238E27FC236}">
                <a16:creationId xmlns:a16="http://schemas.microsoft.com/office/drawing/2014/main" id="{49F7D8CD-C669-44B9-B505-534116239E2D}"/>
              </a:ext>
            </a:extLst>
          </p:cNvPr>
          <p:cNvPicPr>
            <a:picLocks noChangeAspect="1"/>
          </p:cNvPicPr>
          <p:nvPr/>
        </p:nvPicPr>
        <p:blipFill>
          <a:blip r:embed="rId4"/>
          <a:stretch>
            <a:fillRect/>
          </a:stretch>
        </p:blipFill>
        <p:spPr>
          <a:xfrm>
            <a:off x="5591944" y="3140968"/>
            <a:ext cx="6192887" cy="3011220"/>
          </a:xfrm>
          <a:prstGeom prst="rect">
            <a:avLst/>
          </a:prstGeom>
        </p:spPr>
      </p:pic>
      <p:sp>
        <p:nvSpPr>
          <p:cNvPr id="10" name="Fußzeilenplatzhalter 11">
            <a:extLst>
              <a:ext uri="{FF2B5EF4-FFF2-40B4-BE49-F238E27FC236}">
                <a16:creationId xmlns:a16="http://schemas.microsoft.com/office/drawing/2014/main" id="{7C421EA5-3D0C-44FB-9D6A-3C5B1120F2AB}"/>
              </a:ext>
            </a:extLst>
          </p:cNvPr>
          <p:cNvSpPr txBox="1">
            <a:spLocks/>
          </p:cNvSpPr>
          <p:nvPr/>
        </p:nvSpPr>
        <p:spPr>
          <a:xfrm>
            <a:off x="2255308" y="6524625"/>
            <a:ext cx="7008284" cy="215900"/>
          </a:xfrm>
          <a:prstGeom prst="rect">
            <a:avLst/>
          </a:prstGeom>
        </p:spPr>
        <p:txBody>
          <a:bodyPr/>
          <a:lstStyle>
            <a:defPPr>
              <a:defRPr lang="de-CH"/>
            </a:defPPr>
            <a:lvl1pPr algn="l" rtl="0" fontAlgn="base">
              <a:spcBef>
                <a:spcPct val="0"/>
              </a:spcBef>
              <a:spcAft>
                <a:spcPct val="0"/>
              </a:spcAft>
              <a:defRPr sz="17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sz="1700" kern="1200">
                <a:solidFill>
                  <a:schemeClr val="tx1"/>
                </a:solidFill>
                <a:latin typeface="Arial" charset="0"/>
                <a:ea typeface="ＭＳ Ｐゴシック" charset="0"/>
                <a:cs typeface="Arial" charset="0"/>
              </a:defRPr>
            </a:lvl2pPr>
            <a:lvl3pPr marL="914400" algn="l" rtl="0" fontAlgn="base">
              <a:spcBef>
                <a:spcPct val="0"/>
              </a:spcBef>
              <a:spcAft>
                <a:spcPct val="0"/>
              </a:spcAft>
              <a:defRPr sz="1700" kern="1200">
                <a:solidFill>
                  <a:schemeClr val="tx1"/>
                </a:solidFill>
                <a:latin typeface="Arial" charset="0"/>
                <a:ea typeface="ＭＳ Ｐゴシック" charset="0"/>
                <a:cs typeface="Arial" charset="0"/>
              </a:defRPr>
            </a:lvl3pPr>
            <a:lvl4pPr marL="1371600" algn="l" rtl="0" fontAlgn="base">
              <a:spcBef>
                <a:spcPct val="0"/>
              </a:spcBef>
              <a:spcAft>
                <a:spcPct val="0"/>
              </a:spcAft>
              <a:defRPr sz="1700" kern="1200">
                <a:solidFill>
                  <a:schemeClr val="tx1"/>
                </a:solidFill>
                <a:latin typeface="Arial" charset="0"/>
                <a:ea typeface="ＭＳ Ｐゴシック" charset="0"/>
                <a:cs typeface="Arial" charset="0"/>
              </a:defRPr>
            </a:lvl4pPr>
            <a:lvl5pPr marL="1828800" algn="l" rtl="0" fontAlgn="base">
              <a:spcBef>
                <a:spcPct val="0"/>
              </a:spcBef>
              <a:spcAft>
                <a:spcPct val="0"/>
              </a:spcAft>
              <a:defRPr sz="1700" kern="1200">
                <a:solidFill>
                  <a:schemeClr val="tx1"/>
                </a:solidFill>
                <a:latin typeface="Arial" charset="0"/>
                <a:ea typeface="ＭＳ Ｐゴシック" charset="0"/>
                <a:cs typeface="Arial" charset="0"/>
              </a:defRPr>
            </a:lvl5pPr>
            <a:lvl6pPr marL="2286000" algn="l" defTabSz="457200" rtl="0" eaLnBrk="1" latinLnBrk="0" hangingPunct="1">
              <a:defRPr sz="1700" kern="1200">
                <a:solidFill>
                  <a:schemeClr val="tx1"/>
                </a:solidFill>
                <a:latin typeface="Arial" charset="0"/>
                <a:ea typeface="ＭＳ Ｐゴシック" charset="0"/>
                <a:cs typeface="Arial" charset="0"/>
              </a:defRPr>
            </a:lvl6pPr>
            <a:lvl7pPr marL="2743200" algn="l" defTabSz="457200" rtl="0" eaLnBrk="1" latinLnBrk="0" hangingPunct="1">
              <a:defRPr sz="1700" kern="1200">
                <a:solidFill>
                  <a:schemeClr val="tx1"/>
                </a:solidFill>
                <a:latin typeface="Arial" charset="0"/>
                <a:ea typeface="ＭＳ Ｐゴシック" charset="0"/>
                <a:cs typeface="Arial" charset="0"/>
              </a:defRPr>
            </a:lvl7pPr>
            <a:lvl8pPr marL="3200400" algn="l" defTabSz="457200" rtl="0" eaLnBrk="1" latinLnBrk="0" hangingPunct="1">
              <a:defRPr sz="1700" kern="1200">
                <a:solidFill>
                  <a:schemeClr val="tx1"/>
                </a:solidFill>
                <a:latin typeface="Arial" charset="0"/>
                <a:ea typeface="ＭＳ Ｐゴシック" charset="0"/>
                <a:cs typeface="Arial" charset="0"/>
              </a:defRPr>
            </a:lvl8pPr>
            <a:lvl9pPr marL="3657600" algn="l" defTabSz="457200" rtl="0" eaLnBrk="1" latinLnBrk="0" hangingPunct="1">
              <a:defRPr sz="1700" kern="1200">
                <a:solidFill>
                  <a:schemeClr val="tx1"/>
                </a:solidFill>
                <a:latin typeface="Arial" charset="0"/>
                <a:ea typeface="ＭＳ Ｐゴシック" charset="0"/>
                <a:cs typeface="Arial" charset="0"/>
              </a:defRPr>
            </a:lvl9pPr>
          </a:lstStyle>
          <a:p>
            <a:r>
              <a:rPr lang="en-US" sz="1000" dirty="0"/>
              <a:t>Predicting Disease Spread, Maximilian Tornow</a:t>
            </a:r>
          </a:p>
        </p:txBody>
      </p:sp>
    </p:spTree>
    <p:extLst>
      <p:ext uri="{BB962C8B-B14F-4D97-AF65-F5344CB8AC3E}">
        <p14:creationId xmlns:p14="http://schemas.microsoft.com/office/powerpoint/2010/main" val="291101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9521-1BBF-4203-8276-F0ACD13E5EA1}"/>
              </a:ext>
            </a:extLst>
          </p:cNvPr>
          <p:cNvSpPr>
            <a:spLocks noGrp="1"/>
          </p:cNvSpPr>
          <p:nvPr>
            <p:ph type="title"/>
          </p:nvPr>
        </p:nvSpPr>
        <p:spPr/>
        <p:txBody>
          <a:bodyPr/>
          <a:lstStyle/>
          <a:p>
            <a:r>
              <a:rPr lang="de-DE" dirty="0" err="1"/>
              <a:t>Autocorrelation</a:t>
            </a:r>
            <a:r>
              <a:rPr lang="de-DE" dirty="0"/>
              <a:t> – San Juan Weekly</a:t>
            </a:r>
            <a:endParaRPr lang="en-GB" dirty="0"/>
          </a:p>
        </p:txBody>
      </p:sp>
      <p:sp>
        <p:nvSpPr>
          <p:cNvPr id="4" name="Content Placeholder 3">
            <a:extLst>
              <a:ext uri="{FF2B5EF4-FFF2-40B4-BE49-F238E27FC236}">
                <a16:creationId xmlns:a16="http://schemas.microsoft.com/office/drawing/2014/main" id="{0B32A39F-1422-4CE2-A93E-911A90274B81}"/>
              </a:ext>
            </a:extLst>
          </p:cNvPr>
          <p:cNvSpPr>
            <a:spLocks noGrp="1"/>
          </p:cNvSpPr>
          <p:nvPr>
            <p:ph idx="13"/>
          </p:nvPr>
        </p:nvSpPr>
        <p:spPr/>
        <p:txBody>
          <a:bodyPr/>
          <a:lstStyle/>
          <a:p>
            <a:pPr>
              <a:buFont typeface="Arial" panose="020B0604020202020204" pitchFamily="34" charset="0"/>
              <a:buChar char="•"/>
            </a:pPr>
            <a:r>
              <a:rPr lang="de-DE" sz="2200" dirty="0" err="1"/>
              <a:t>Indication</a:t>
            </a:r>
            <a:r>
              <a:rPr lang="de-DE" sz="2200" dirty="0"/>
              <a:t> </a:t>
            </a:r>
            <a:r>
              <a:rPr lang="de-DE" sz="2200" dirty="0" err="1"/>
              <a:t>for</a:t>
            </a:r>
            <a:r>
              <a:rPr lang="de-DE" sz="2200" dirty="0"/>
              <a:t> „lag“-patterns</a:t>
            </a:r>
            <a:endParaRPr lang="en-GB" sz="2200" dirty="0"/>
          </a:p>
        </p:txBody>
      </p:sp>
      <p:sp>
        <p:nvSpPr>
          <p:cNvPr id="5" name="Date Placeholder 4">
            <a:extLst>
              <a:ext uri="{FF2B5EF4-FFF2-40B4-BE49-F238E27FC236}">
                <a16:creationId xmlns:a16="http://schemas.microsoft.com/office/drawing/2014/main" id="{C692AE63-BF39-4AAB-9F21-17C3F0A5D376}"/>
              </a:ext>
            </a:extLst>
          </p:cNvPr>
          <p:cNvSpPr>
            <a:spLocks noGrp="1"/>
          </p:cNvSpPr>
          <p:nvPr>
            <p:ph type="dt" sz="half" idx="14"/>
          </p:nvPr>
        </p:nvSpPr>
        <p:spPr/>
        <p:txBody>
          <a:bodyPr/>
          <a:lstStyle/>
          <a:p>
            <a:fld id="{80048318-0D93-4B7D-BEAD-2285968D9E9D}" type="datetime1">
              <a:rPr lang="en-US" smtClean="0"/>
              <a:t>5/31/2018</a:t>
            </a:fld>
            <a:endParaRPr lang="en-US" dirty="0"/>
          </a:p>
        </p:txBody>
      </p:sp>
      <p:sp>
        <p:nvSpPr>
          <p:cNvPr id="7" name="Slide Number Placeholder 6">
            <a:extLst>
              <a:ext uri="{FF2B5EF4-FFF2-40B4-BE49-F238E27FC236}">
                <a16:creationId xmlns:a16="http://schemas.microsoft.com/office/drawing/2014/main" id="{D68D55C0-2457-4734-A869-3A8563FEFE37}"/>
              </a:ext>
            </a:extLst>
          </p:cNvPr>
          <p:cNvSpPr>
            <a:spLocks noGrp="1"/>
          </p:cNvSpPr>
          <p:nvPr>
            <p:ph type="sldNum" sz="quarter" idx="16"/>
          </p:nvPr>
        </p:nvSpPr>
        <p:spPr/>
        <p:txBody>
          <a:bodyPr/>
          <a:lstStyle/>
          <a:p>
            <a:r>
              <a:rPr lang="en-US"/>
              <a:t>Page </a:t>
            </a:r>
            <a:fld id="{9D46F3A4-F478-9440-BC8E-B732027F4C86}" type="slidenum">
              <a:rPr lang="en-US" smtClean="0"/>
              <a:pPr/>
              <a:t>31</a:t>
            </a:fld>
            <a:endParaRPr lang="en-US" dirty="0"/>
          </a:p>
        </p:txBody>
      </p:sp>
      <p:pic>
        <p:nvPicPr>
          <p:cNvPr id="8" name="Picture 7">
            <a:extLst>
              <a:ext uri="{FF2B5EF4-FFF2-40B4-BE49-F238E27FC236}">
                <a16:creationId xmlns:a16="http://schemas.microsoft.com/office/drawing/2014/main" id="{782F1925-CE24-436B-9AF8-3DEF156238DA}"/>
              </a:ext>
            </a:extLst>
          </p:cNvPr>
          <p:cNvPicPr>
            <a:picLocks noChangeAspect="1"/>
          </p:cNvPicPr>
          <p:nvPr/>
        </p:nvPicPr>
        <p:blipFill>
          <a:blip r:embed="rId3"/>
          <a:stretch>
            <a:fillRect/>
          </a:stretch>
        </p:blipFill>
        <p:spPr>
          <a:xfrm>
            <a:off x="1199456" y="1756048"/>
            <a:ext cx="8898350" cy="2880320"/>
          </a:xfrm>
          <a:prstGeom prst="rect">
            <a:avLst/>
          </a:prstGeom>
        </p:spPr>
      </p:pic>
      <p:sp>
        <p:nvSpPr>
          <p:cNvPr id="9" name="Oval 8">
            <a:extLst>
              <a:ext uri="{FF2B5EF4-FFF2-40B4-BE49-F238E27FC236}">
                <a16:creationId xmlns:a16="http://schemas.microsoft.com/office/drawing/2014/main" id="{14F4F590-5E62-42FB-A317-20924A98640E}"/>
              </a:ext>
            </a:extLst>
          </p:cNvPr>
          <p:cNvSpPr/>
          <p:nvPr/>
        </p:nvSpPr>
        <p:spPr bwMode="auto">
          <a:xfrm>
            <a:off x="4223792" y="3068960"/>
            <a:ext cx="216024" cy="1656184"/>
          </a:xfrm>
          <a:prstGeom prst="ellipse">
            <a:avLst/>
          </a:prstGeom>
          <a:noFill/>
          <a:ln w="2857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0" name="TextBox 9">
            <a:extLst>
              <a:ext uri="{FF2B5EF4-FFF2-40B4-BE49-F238E27FC236}">
                <a16:creationId xmlns:a16="http://schemas.microsoft.com/office/drawing/2014/main" id="{EEE49DE1-8C6D-4AF1-B3D8-D40A5AB6CBB7}"/>
              </a:ext>
            </a:extLst>
          </p:cNvPr>
          <p:cNvSpPr txBox="1"/>
          <p:nvPr/>
        </p:nvSpPr>
        <p:spPr>
          <a:xfrm>
            <a:off x="3046595" y="4802999"/>
            <a:ext cx="3951723" cy="353943"/>
          </a:xfrm>
          <a:prstGeom prst="rect">
            <a:avLst/>
          </a:prstGeom>
          <a:noFill/>
        </p:spPr>
        <p:txBody>
          <a:bodyPr wrap="none" rtlCol="0">
            <a:spAutoFit/>
          </a:bodyPr>
          <a:lstStyle/>
          <a:p>
            <a:r>
              <a:rPr lang="de-DE" dirty="0"/>
              <a:t>12 </a:t>
            </a:r>
            <a:r>
              <a:rPr lang="de-DE" dirty="0" err="1"/>
              <a:t>weeks</a:t>
            </a:r>
            <a:r>
              <a:rPr lang="de-DE" dirty="0"/>
              <a:t> </a:t>
            </a:r>
            <a:r>
              <a:rPr lang="de-DE" dirty="0" err="1"/>
              <a:t>of</a:t>
            </a:r>
            <a:r>
              <a:rPr lang="de-DE" dirty="0"/>
              <a:t> </a:t>
            </a:r>
            <a:r>
              <a:rPr lang="de-DE" dirty="0" err="1"/>
              <a:t>significant</a:t>
            </a:r>
            <a:r>
              <a:rPr lang="de-DE" dirty="0"/>
              <a:t> </a:t>
            </a:r>
            <a:r>
              <a:rPr lang="de-DE" dirty="0" err="1"/>
              <a:t>autocorrelation</a:t>
            </a:r>
            <a:r>
              <a:rPr lang="de-DE" dirty="0"/>
              <a:t> </a:t>
            </a:r>
            <a:endParaRPr lang="en-GB" dirty="0"/>
          </a:p>
        </p:txBody>
      </p:sp>
      <p:sp>
        <p:nvSpPr>
          <p:cNvPr id="16" name="Fußzeilenplatzhalter 11">
            <a:extLst>
              <a:ext uri="{FF2B5EF4-FFF2-40B4-BE49-F238E27FC236}">
                <a16:creationId xmlns:a16="http://schemas.microsoft.com/office/drawing/2014/main" id="{147D14E9-043D-4DBE-85BC-10BEA3BAD0AE}"/>
              </a:ext>
            </a:extLst>
          </p:cNvPr>
          <p:cNvSpPr txBox="1">
            <a:spLocks/>
          </p:cNvSpPr>
          <p:nvPr/>
        </p:nvSpPr>
        <p:spPr>
          <a:xfrm>
            <a:off x="2255308" y="6524625"/>
            <a:ext cx="7008284" cy="215900"/>
          </a:xfrm>
          <a:prstGeom prst="rect">
            <a:avLst/>
          </a:prstGeom>
        </p:spPr>
        <p:txBody>
          <a:bodyPr/>
          <a:lstStyle>
            <a:defPPr>
              <a:defRPr lang="de-CH"/>
            </a:defPPr>
            <a:lvl1pPr algn="l" rtl="0" fontAlgn="base">
              <a:spcBef>
                <a:spcPct val="0"/>
              </a:spcBef>
              <a:spcAft>
                <a:spcPct val="0"/>
              </a:spcAft>
              <a:defRPr sz="17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sz="1700" kern="1200">
                <a:solidFill>
                  <a:schemeClr val="tx1"/>
                </a:solidFill>
                <a:latin typeface="Arial" charset="0"/>
                <a:ea typeface="ＭＳ Ｐゴシック" charset="0"/>
                <a:cs typeface="Arial" charset="0"/>
              </a:defRPr>
            </a:lvl2pPr>
            <a:lvl3pPr marL="914400" algn="l" rtl="0" fontAlgn="base">
              <a:spcBef>
                <a:spcPct val="0"/>
              </a:spcBef>
              <a:spcAft>
                <a:spcPct val="0"/>
              </a:spcAft>
              <a:defRPr sz="1700" kern="1200">
                <a:solidFill>
                  <a:schemeClr val="tx1"/>
                </a:solidFill>
                <a:latin typeface="Arial" charset="0"/>
                <a:ea typeface="ＭＳ Ｐゴシック" charset="0"/>
                <a:cs typeface="Arial" charset="0"/>
              </a:defRPr>
            </a:lvl3pPr>
            <a:lvl4pPr marL="1371600" algn="l" rtl="0" fontAlgn="base">
              <a:spcBef>
                <a:spcPct val="0"/>
              </a:spcBef>
              <a:spcAft>
                <a:spcPct val="0"/>
              </a:spcAft>
              <a:defRPr sz="1700" kern="1200">
                <a:solidFill>
                  <a:schemeClr val="tx1"/>
                </a:solidFill>
                <a:latin typeface="Arial" charset="0"/>
                <a:ea typeface="ＭＳ Ｐゴシック" charset="0"/>
                <a:cs typeface="Arial" charset="0"/>
              </a:defRPr>
            </a:lvl4pPr>
            <a:lvl5pPr marL="1828800" algn="l" rtl="0" fontAlgn="base">
              <a:spcBef>
                <a:spcPct val="0"/>
              </a:spcBef>
              <a:spcAft>
                <a:spcPct val="0"/>
              </a:spcAft>
              <a:defRPr sz="1700" kern="1200">
                <a:solidFill>
                  <a:schemeClr val="tx1"/>
                </a:solidFill>
                <a:latin typeface="Arial" charset="0"/>
                <a:ea typeface="ＭＳ Ｐゴシック" charset="0"/>
                <a:cs typeface="Arial" charset="0"/>
              </a:defRPr>
            </a:lvl5pPr>
            <a:lvl6pPr marL="2286000" algn="l" defTabSz="457200" rtl="0" eaLnBrk="1" latinLnBrk="0" hangingPunct="1">
              <a:defRPr sz="1700" kern="1200">
                <a:solidFill>
                  <a:schemeClr val="tx1"/>
                </a:solidFill>
                <a:latin typeface="Arial" charset="0"/>
                <a:ea typeface="ＭＳ Ｐゴシック" charset="0"/>
                <a:cs typeface="Arial" charset="0"/>
              </a:defRPr>
            </a:lvl6pPr>
            <a:lvl7pPr marL="2743200" algn="l" defTabSz="457200" rtl="0" eaLnBrk="1" latinLnBrk="0" hangingPunct="1">
              <a:defRPr sz="1700" kern="1200">
                <a:solidFill>
                  <a:schemeClr val="tx1"/>
                </a:solidFill>
                <a:latin typeface="Arial" charset="0"/>
                <a:ea typeface="ＭＳ Ｐゴシック" charset="0"/>
                <a:cs typeface="Arial" charset="0"/>
              </a:defRPr>
            </a:lvl7pPr>
            <a:lvl8pPr marL="3200400" algn="l" defTabSz="457200" rtl="0" eaLnBrk="1" latinLnBrk="0" hangingPunct="1">
              <a:defRPr sz="1700" kern="1200">
                <a:solidFill>
                  <a:schemeClr val="tx1"/>
                </a:solidFill>
                <a:latin typeface="Arial" charset="0"/>
                <a:ea typeface="ＭＳ Ｐゴシック" charset="0"/>
                <a:cs typeface="Arial" charset="0"/>
              </a:defRPr>
            </a:lvl8pPr>
            <a:lvl9pPr marL="3657600" algn="l" defTabSz="457200" rtl="0" eaLnBrk="1" latinLnBrk="0" hangingPunct="1">
              <a:defRPr sz="1700" kern="1200">
                <a:solidFill>
                  <a:schemeClr val="tx1"/>
                </a:solidFill>
                <a:latin typeface="Arial" charset="0"/>
                <a:ea typeface="ＭＳ Ｐゴシック" charset="0"/>
                <a:cs typeface="Arial" charset="0"/>
              </a:defRPr>
            </a:lvl9pPr>
          </a:lstStyle>
          <a:p>
            <a:r>
              <a:rPr lang="en-US" sz="1000" dirty="0"/>
              <a:t>Predicting Disease Spread, Maximilian Tornow</a:t>
            </a:r>
          </a:p>
        </p:txBody>
      </p:sp>
    </p:spTree>
    <p:extLst>
      <p:ext uri="{BB962C8B-B14F-4D97-AF65-F5344CB8AC3E}">
        <p14:creationId xmlns:p14="http://schemas.microsoft.com/office/powerpoint/2010/main" val="42855933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E750ACB-CEAB-4C7F-972D-A117C40AA68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343472" y="1678239"/>
            <a:ext cx="8856984" cy="3038438"/>
          </a:xfrm>
          <a:prstGeom prst="rect">
            <a:avLst/>
          </a:prstGeom>
        </p:spPr>
      </p:pic>
      <p:sp>
        <p:nvSpPr>
          <p:cNvPr id="2" name="Title 1">
            <a:extLst>
              <a:ext uri="{FF2B5EF4-FFF2-40B4-BE49-F238E27FC236}">
                <a16:creationId xmlns:a16="http://schemas.microsoft.com/office/drawing/2014/main" id="{72389521-1BBF-4203-8276-F0ACD13E5EA1}"/>
              </a:ext>
            </a:extLst>
          </p:cNvPr>
          <p:cNvSpPr>
            <a:spLocks noGrp="1"/>
          </p:cNvSpPr>
          <p:nvPr>
            <p:ph type="title"/>
          </p:nvPr>
        </p:nvSpPr>
        <p:spPr/>
        <p:txBody>
          <a:bodyPr/>
          <a:lstStyle/>
          <a:p>
            <a:r>
              <a:rPr lang="de-DE" dirty="0" err="1"/>
              <a:t>Autocorrelation</a:t>
            </a:r>
            <a:r>
              <a:rPr lang="de-DE" dirty="0"/>
              <a:t> – Iquitos Weekly</a:t>
            </a:r>
            <a:endParaRPr lang="en-GB" dirty="0"/>
          </a:p>
        </p:txBody>
      </p:sp>
      <p:sp>
        <p:nvSpPr>
          <p:cNvPr id="5" name="Date Placeholder 4">
            <a:extLst>
              <a:ext uri="{FF2B5EF4-FFF2-40B4-BE49-F238E27FC236}">
                <a16:creationId xmlns:a16="http://schemas.microsoft.com/office/drawing/2014/main" id="{C692AE63-BF39-4AAB-9F21-17C3F0A5D376}"/>
              </a:ext>
            </a:extLst>
          </p:cNvPr>
          <p:cNvSpPr>
            <a:spLocks noGrp="1"/>
          </p:cNvSpPr>
          <p:nvPr>
            <p:ph type="dt" sz="half" idx="14"/>
          </p:nvPr>
        </p:nvSpPr>
        <p:spPr/>
        <p:txBody>
          <a:bodyPr/>
          <a:lstStyle/>
          <a:p>
            <a:fld id="{80048318-0D93-4B7D-BEAD-2285968D9E9D}" type="datetime1">
              <a:rPr lang="en-US" smtClean="0"/>
              <a:t>5/31/2018</a:t>
            </a:fld>
            <a:endParaRPr lang="en-US" dirty="0"/>
          </a:p>
        </p:txBody>
      </p:sp>
      <p:sp>
        <p:nvSpPr>
          <p:cNvPr id="7" name="Slide Number Placeholder 6">
            <a:extLst>
              <a:ext uri="{FF2B5EF4-FFF2-40B4-BE49-F238E27FC236}">
                <a16:creationId xmlns:a16="http://schemas.microsoft.com/office/drawing/2014/main" id="{D68D55C0-2457-4734-A869-3A8563FEFE37}"/>
              </a:ext>
            </a:extLst>
          </p:cNvPr>
          <p:cNvSpPr>
            <a:spLocks noGrp="1"/>
          </p:cNvSpPr>
          <p:nvPr>
            <p:ph type="sldNum" sz="quarter" idx="16"/>
          </p:nvPr>
        </p:nvSpPr>
        <p:spPr/>
        <p:txBody>
          <a:bodyPr/>
          <a:lstStyle/>
          <a:p>
            <a:r>
              <a:rPr lang="en-US"/>
              <a:t>Page </a:t>
            </a:r>
            <a:fld id="{9D46F3A4-F478-9440-BC8E-B732027F4C86}" type="slidenum">
              <a:rPr lang="en-US" smtClean="0"/>
              <a:pPr/>
              <a:t>32</a:t>
            </a:fld>
            <a:endParaRPr lang="en-US" dirty="0"/>
          </a:p>
        </p:txBody>
      </p:sp>
      <p:sp>
        <p:nvSpPr>
          <p:cNvPr id="9" name="Oval 8">
            <a:extLst>
              <a:ext uri="{FF2B5EF4-FFF2-40B4-BE49-F238E27FC236}">
                <a16:creationId xmlns:a16="http://schemas.microsoft.com/office/drawing/2014/main" id="{14F4F590-5E62-42FB-A317-20924A98640E}"/>
              </a:ext>
            </a:extLst>
          </p:cNvPr>
          <p:cNvSpPr/>
          <p:nvPr/>
        </p:nvSpPr>
        <p:spPr bwMode="auto">
          <a:xfrm>
            <a:off x="3493220" y="3039022"/>
            <a:ext cx="216024" cy="1656184"/>
          </a:xfrm>
          <a:prstGeom prst="ellipse">
            <a:avLst/>
          </a:prstGeom>
          <a:noFill/>
          <a:ln w="28575"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
        <p:nvSpPr>
          <p:cNvPr id="10" name="TextBox 9">
            <a:extLst>
              <a:ext uri="{FF2B5EF4-FFF2-40B4-BE49-F238E27FC236}">
                <a16:creationId xmlns:a16="http://schemas.microsoft.com/office/drawing/2014/main" id="{EEE49DE1-8C6D-4AF1-B3D8-D40A5AB6CBB7}"/>
              </a:ext>
            </a:extLst>
          </p:cNvPr>
          <p:cNvSpPr txBox="1"/>
          <p:nvPr/>
        </p:nvSpPr>
        <p:spPr>
          <a:xfrm>
            <a:off x="3046595" y="4802999"/>
            <a:ext cx="3951723" cy="353943"/>
          </a:xfrm>
          <a:prstGeom prst="rect">
            <a:avLst/>
          </a:prstGeom>
          <a:noFill/>
        </p:spPr>
        <p:txBody>
          <a:bodyPr wrap="none" rtlCol="0">
            <a:spAutoFit/>
          </a:bodyPr>
          <a:lstStyle/>
          <a:p>
            <a:r>
              <a:rPr lang="de-DE" dirty="0"/>
              <a:t>8 </a:t>
            </a:r>
            <a:r>
              <a:rPr lang="de-DE" dirty="0" err="1"/>
              <a:t>weeks</a:t>
            </a:r>
            <a:r>
              <a:rPr lang="de-DE" dirty="0"/>
              <a:t> </a:t>
            </a:r>
            <a:r>
              <a:rPr lang="de-DE" dirty="0" err="1"/>
              <a:t>of</a:t>
            </a:r>
            <a:r>
              <a:rPr lang="de-DE" dirty="0"/>
              <a:t> </a:t>
            </a:r>
            <a:r>
              <a:rPr lang="de-DE" dirty="0" err="1"/>
              <a:t>significant</a:t>
            </a:r>
            <a:r>
              <a:rPr lang="de-DE" dirty="0"/>
              <a:t> </a:t>
            </a:r>
            <a:r>
              <a:rPr lang="de-DE" dirty="0" err="1"/>
              <a:t>autocorrelation</a:t>
            </a:r>
            <a:r>
              <a:rPr lang="de-DE" dirty="0"/>
              <a:t> </a:t>
            </a:r>
            <a:endParaRPr lang="en-GB" dirty="0"/>
          </a:p>
        </p:txBody>
      </p:sp>
      <p:sp>
        <p:nvSpPr>
          <p:cNvPr id="16" name="Fußzeilenplatzhalter 11">
            <a:extLst>
              <a:ext uri="{FF2B5EF4-FFF2-40B4-BE49-F238E27FC236}">
                <a16:creationId xmlns:a16="http://schemas.microsoft.com/office/drawing/2014/main" id="{02171185-5DF4-4338-B9BC-F957EEF07A63}"/>
              </a:ext>
            </a:extLst>
          </p:cNvPr>
          <p:cNvSpPr txBox="1">
            <a:spLocks/>
          </p:cNvSpPr>
          <p:nvPr/>
        </p:nvSpPr>
        <p:spPr>
          <a:xfrm>
            <a:off x="2255308" y="6524625"/>
            <a:ext cx="7008284" cy="215900"/>
          </a:xfrm>
          <a:prstGeom prst="rect">
            <a:avLst/>
          </a:prstGeom>
        </p:spPr>
        <p:txBody>
          <a:bodyPr/>
          <a:lstStyle>
            <a:defPPr>
              <a:defRPr lang="de-CH"/>
            </a:defPPr>
            <a:lvl1pPr algn="l" rtl="0" fontAlgn="base">
              <a:spcBef>
                <a:spcPct val="0"/>
              </a:spcBef>
              <a:spcAft>
                <a:spcPct val="0"/>
              </a:spcAft>
              <a:defRPr sz="17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sz="1700" kern="1200">
                <a:solidFill>
                  <a:schemeClr val="tx1"/>
                </a:solidFill>
                <a:latin typeface="Arial" charset="0"/>
                <a:ea typeface="ＭＳ Ｐゴシック" charset="0"/>
                <a:cs typeface="Arial" charset="0"/>
              </a:defRPr>
            </a:lvl2pPr>
            <a:lvl3pPr marL="914400" algn="l" rtl="0" fontAlgn="base">
              <a:spcBef>
                <a:spcPct val="0"/>
              </a:spcBef>
              <a:spcAft>
                <a:spcPct val="0"/>
              </a:spcAft>
              <a:defRPr sz="1700" kern="1200">
                <a:solidFill>
                  <a:schemeClr val="tx1"/>
                </a:solidFill>
                <a:latin typeface="Arial" charset="0"/>
                <a:ea typeface="ＭＳ Ｐゴシック" charset="0"/>
                <a:cs typeface="Arial" charset="0"/>
              </a:defRPr>
            </a:lvl3pPr>
            <a:lvl4pPr marL="1371600" algn="l" rtl="0" fontAlgn="base">
              <a:spcBef>
                <a:spcPct val="0"/>
              </a:spcBef>
              <a:spcAft>
                <a:spcPct val="0"/>
              </a:spcAft>
              <a:defRPr sz="1700" kern="1200">
                <a:solidFill>
                  <a:schemeClr val="tx1"/>
                </a:solidFill>
                <a:latin typeface="Arial" charset="0"/>
                <a:ea typeface="ＭＳ Ｐゴシック" charset="0"/>
                <a:cs typeface="Arial" charset="0"/>
              </a:defRPr>
            </a:lvl4pPr>
            <a:lvl5pPr marL="1828800" algn="l" rtl="0" fontAlgn="base">
              <a:spcBef>
                <a:spcPct val="0"/>
              </a:spcBef>
              <a:spcAft>
                <a:spcPct val="0"/>
              </a:spcAft>
              <a:defRPr sz="1700" kern="1200">
                <a:solidFill>
                  <a:schemeClr val="tx1"/>
                </a:solidFill>
                <a:latin typeface="Arial" charset="0"/>
                <a:ea typeface="ＭＳ Ｐゴシック" charset="0"/>
                <a:cs typeface="Arial" charset="0"/>
              </a:defRPr>
            </a:lvl5pPr>
            <a:lvl6pPr marL="2286000" algn="l" defTabSz="457200" rtl="0" eaLnBrk="1" latinLnBrk="0" hangingPunct="1">
              <a:defRPr sz="1700" kern="1200">
                <a:solidFill>
                  <a:schemeClr val="tx1"/>
                </a:solidFill>
                <a:latin typeface="Arial" charset="0"/>
                <a:ea typeface="ＭＳ Ｐゴシック" charset="0"/>
                <a:cs typeface="Arial" charset="0"/>
              </a:defRPr>
            </a:lvl6pPr>
            <a:lvl7pPr marL="2743200" algn="l" defTabSz="457200" rtl="0" eaLnBrk="1" latinLnBrk="0" hangingPunct="1">
              <a:defRPr sz="1700" kern="1200">
                <a:solidFill>
                  <a:schemeClr val="tx1"/>
                </a:solidFill>
                <a:latin typeface="Arial" charset="0"/>
                <a:ea typeface="ＭＳ Ｐゴシック" charset="0"/>
                <a:cs typeface="Arial" charset="0"/>
              </a:defRPr>
            </a:lvl7pPr>
            <a:lvl8pPr marL="3200400" algn="l" defTabSz="457200" rtl="0" eaLnBrk="1" latinLnBrk="0" hangingPunct="1">
              <a:defRPr sz="1700" kern="1200">
                <a:solidFill>
                  <a:schemeClr val="tx1"/>
                </a:solidFill>
                <a:latin typeface="Arial" charset="0"/>
                <a:ea typeface="ＭＳ Ｐゴシック" charset="0"/>
                <a:cs typeface="Arial" charset="0"/>
              </a:defRPr>
            </a:lvl8pPr>
            <a:lvl9pPr marL="3657600" algn="l" defTabSz="457200" rtl="0" eaLnBrk="1" latinLnBrk="0" hangingPunct="1">
              <a:defRPr sz="1700" kern="1200">
                <a:solidFill>
                  <a:schemeClr val="tx1"/>
                </a:solidFill>
                <a:latin typeface="Arial" charset="0"/>
                <a:ea typeface="ＭＳ Ｐゴシック" charset="0"/>
                <a:cs typeface="Arial" charset="0"/>
              </a:defRPr>
            </a:lvl9pPr>
          </a:lstStyle>
          <a:p>
            <a:r>
              <a:rPr lang="en-US" sz="1000" dirty="0"/>
              <a:t>Predicting Disease Spread, Maximilian Tornow</a:t>
            </a:r>
          </a:p>
        </p:txBody>
      </p:sp>
    </p:spTree>
    <p:extLst>
      <p:ext uri="{BB962C8B-B14F-4D97-AF65-F5344CB8AC3E}">
        <p14:creationId xmlns:p14="http://schemas.microsoft.com/office/powerpoint/2010/main" val="874048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9521-1BBF-4203-8276-F0ACD13E5EA1}"/>
              </a:ext>
            </a:extLst>
          </p:cNvPr>
          <p:cNvSpPr>
            <a:spLocks noGrp="1"/>
          </p:cNvSpPr>
          <p:nvPr>
            <p:ph type="title"/>
          </p:nvPr>
        </p:nvSpPr>
        <p:spPr/>
        <p:txBody>
          <a:bodyPr/>
          <a:lstStyle/>
          <a:p>
            <a:r>
              <a:rPr lang="de-DE" dirty="0" err="1"/>
              <a:t>Autocorrelation</a:t>
            </a:r>
            <a:r>
              <a:rPr lang="de-DE" dirty="0"/>
              <a:t> – San Juan Monthly</a:t>
            </a:r>
            <a:endParaRPr lang="en-GB" dirty="0"/>
          </a:p>
        </p:txBody>
      </p:sp>
      <p:sp>
        <p:nvSpPr>
          <p:cNvPr id="5" name="Date Placeholder 4">
            <a:extLst>
              <a:ext uri="{FF2B5EF4-FFF2-40B4-BE49-F238E27FC236}">
                <a16:creationId xmlns:a16="http://schemas.microsoft.com/office/drawing/2014/main" id="{C692AE63-BF39-4AAB-9F21-17C3F0A5D376}"/>
              </a:ext>
            </a:extLst>
          </p:cNvPr>
          <p:cNvSpPr>
            <a:spLocks noGrp="1"/>
          </p:cNvSpPr>
          <p:nvPr>
            <p:ph type="dt" sz="half" idx="14"/>
          </p:nvPr>
        </p:nvSpPr>
        <p:spPr/>
        <p:txBody>
          <a:bodyPr/>
          <a:lstStyle/>
          <a:p>
            <a:fld id="{80048318-0D93-4B7D-BEAD-2285968D9E9D}" type="datetime1">
              <a:rPr lang="en-US" smtClean="0"/>
              <a:t>5/31/2018</a:t>
            </a:fld>
            <a:endParaRPr lang="en-US" dirty="0"/>
          </a:p>
        </p:txBody>
      </p:sp>
      <p:sp>
        <p:nvSpPr>
          <p:cNvPr id="7" name="Slide Number Placeholder 6">
            <a:extLst>
              <a:ext uri="{FF2B5EF4-FFF2-40B4-BE49-F238E27FC236}">
                <a16:creationId xmlns:a16="http://schemas.microsoft.com/office/drawing/2014/main" id="{D68D55C0-2457-4734-A869-3A8563FEFE37}"/>
              </a:ext>
            </a:extLst>
          </p:cNvPr>
          <p:cNvSpPr>
            <a:spLocks noGrp="1"/>
          </p:cNvSpPr>
          <p:nvPr>
            <p:ph type="sldNum" sz="quarter" idx="16"/>
          </p:nvPr>
        </p:nvSpPr>
        <p:spPr/>
        <p:txBody>
          <a:bodyPr/>
          <a:lstStyle/>
          <a:p>
            <a:r>
              <a:rPr lang="en-US"/>
              <a:t>Page </a:t>
            </a:r>
            <a:fld id="{9D46F3A4-F478-9440-BC8E-B732027F4C86}" type="slidenum">
              <a:rPr lang="en-US" smtClean="0"/>
              <a:pPr/>
              <a:t>33</a:t>
            </a:fld>
            <a:endParaRPr lang="en-US" dirty="0"/>
          </a:p>
        </p:txBody>
      </p:sp>
      <p:pic>
        <p:nvPicPr>
          <p:cNvPr id="15" name="Picture 14">
            <a:extLst>
              <a:ext uri="{FF2B5EF4-FFF2-40B4-BE49-F238E27FC236}">
                <a16:creationId xmlns:a16="http://schemas.microsoft.com/office/drawing/2014/main" id="{8D7CB192-F404-4A58-AA1F-71C3E52D719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288398" y="1677909"/>
            <a:ext cx="8712968" cy="3013533"/>
          </a:xfrm>
          <a:prstGeom prst="rect">
            <a:avLst/>
          </a:prstGeom>
        </p:spPr>
      </p:pic>
      <p:sp>
        <p:nvSpPr>
          <p:cNvPr id="16" name="TextBox 15">
            <a:extLst>
              <a:ext uri="{FF2B5EF4-FFF2-40B4-BE49-F238E27FC236}">
                <a16:creationId xmlns:a16="http://schemas.microsoft.com/office/drawing/2014/main" id="{0D6876DA-4F41-4A4D-8EEF-8FE7CDAA31FE}"/>
              </a:ext>
            </a:extLst>
          </p:cNvPr>
          <p:cNvSpPr txBox="1"/>
          <p:nvPr/>
        </p:nvSpPr>
        <p:spPr>
          <a:xfrm>
            <a:off x="3046595" y="4802999"/>
            <a:ext cx="3990195" cy="353943"/>
          </a:xfrm>
          <a:prstGeom prst="rect">
            <a:avLst/>
          </a:prstGeom>
          <a:noFill/>
        </p:spPr>
        <p:txBody>
          <a:bodyPr wrap="none" rtlCol="0">
            <a:spAutoFit/>
          </a:bodyPr>
          <a:lstStyle/>
          <a:p>
            <a:r>
              <a:rPr lang="de-DE" dirty="0"/>
              <a:t>Repetition after 12 </a:t>
            </a:r>
            <a:r>
              <a:rPr lang="de-DE" dirty="0" err="1"/>
              <a:t>Months</a:t>
            </a:r>
            <a:r>
              <a:rPr lang="de-DE" dirty="0"/>
              <a:t> </a:t>
            </a:r>
            <a:r>
              <a:rPr lang="de-DE" dirty="0" err="1"/>
              <a:t>as</a:t>
            </a:r>
            <a:r>
              <a:rPr lang="de-DE" dirty="0"/>
              <a:t> </a:t>
            </a:r>
            <a:r>
              <a:rPr lang="de-DE" dirty="0" err="1"/>
              <a:t>expected</a:t>
            </a:r>
            <a:endParaRPr lang="en-GB" dirty="0"/>
          </a:p>
        </p:txBody>
      </p:sp>
      <p:sp>
        <p:nvSpPr>
          <p:cNvPr id="17" name="Fußzeilenplatzhalter 11">
            <a:extLst>
              <a:ext uri="{FF2B5EF4-FFF2-40B4-BE49-F238E27FC236}">
                <a16:creationId xmlns:a16="http://schemas.microsoft.com/office/drawing/2014/main" id="{62E353AD-2D9C-4322-9728-B6C3A8E2A01C}"/>
              </a:ext>
            </a:extLst>
          </p:cNvPr>
          <p:cNvSpPr txBox="1">
            <a:spLocks/>
          </p:cNvSpPr>
          <p:nvPr/>
        </p:nvSpPr>
        <p:spPr>
          <a:xfrm>
            <a:off x="2255308" y="6524625"/>
            <a:ext cx="7008284" cy="215900"/>
          </a:xfrm>
          <a:prstGeom prst="rect">
            <a:avLst/>
          </a:prstGeom>
        </p:spPr>
        <p:txBody>
          <a:bodyPr/>
          <a:lstStyle>
            <a:defPPr>
              <a:defRPr lang="de-CH"/>
            </a:defPPr>
            <a:lvl1pPr algn="l" rtl="0" fontAlgn="base">
              <a:spcBef>
                <a:spcPct val="0"/>
              </a:spcBef>
              <a:spcAft>
                <a:spcPct val="0"/>
              </a:spcAft>
              <a:defRPr sz="17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sz="1700" kern="1200">
                <a:solidFill>
                  <a:schemeClr val="tx1"/>
                </a:solidFill>
                <a:latin typeface="Arial" charset="0"/>
                <a:ea typeface="ＭＳ Ｐゴシック" charset="0"/>
                <a:cs typeface="Arial" charset="0"/>
              </a:defRPr>
            </a:lvl2pPr>
            <a:lvl3pPr marL="914400" algn="l" rtl="0" fontAlgn="base">
              <a:spcBef>
                <a:spcPct val="0"/>
              </a:spcBef>
              <a:spcAft>
                <a:spcPct val="0"/>
              </a:spcAft>
              <a:defRPr sz="1700" kern="1200">
                <a:solidFill>
                  <a:schemeClr val="tx1"/>
                </a:solidFill>
                <a:latin typeface="Arial" charset="0"/>
                <a:ea typeface="ＭＳ Ｐゴシック" charset="0"/>
                <a:cs typeface="Arial" charset="0"/>
              </a:defRPr>
            </a:lvl3pPr>
            <a:lvl4pPr marL="1371600" algn="l" rtl="0" fontAlgn="base">
              <a:spcBef>
                <a:spcPct val="0"/>
              </a:spcBef>
              <a:spcAft>
                <a:spcPct val="0"/>
              </a:spcAft>
              <a:defRPr sz="1700" kern="1200">
                <a:solidFill>
                  <a:schemeClr val="tx1"/>
                </a:solidFill>
                <a:latin typeface="Arial" charset="0"/>
                <a:ea typeface="ＭＳ Ｐゴシック" charset="0"/>
                <a:cs typeface="Arial" charset="0"/>
              </a:defRPr>
            </a:lvl4pPr>
            <a:lvl5pPr marL="1828800" algn="l" rtl="0" fontAlgn="base">
              <a:spcBef>
                <a:spcPct val="0"/>
              </a:spcBef>
              <a:spcAft>
                <a:spcPct val="0"/>
              </a:spcAft>
              <a:defRPr sz="1700" kern="1200">
                <a:solidFill>
                  <a:schemeClr val="tx1"/>
                </a:solidFill>
                <a:latin typeface="Arial" charset="0"/>
                <a:ea typeface="ＭＳ Ｐゴシック" charset="0"/>
                <a:cs typeface="Arial" charset="0"/>
              </a:defRPr>
            </a:lvl5pPr>
            <a:lvl6pPr marL="2286000" algn="l" defTabSz="457200" rtl="0" eaLnBrk="1" latinLnBrk="0" hangingPunct="1">
              <a:defRPr sz="1700" kern="1200">
                <a:solidFill>
                  <a:schemeClr val="tx1"/>
                </a:solidFill>
                <a:latin typeface="Arial" charset="0"/>
                <a:ea typeface="ＭＳ Ｐゴシック" charset="0"/>
                <a:cs typeface="Arial" charset="0"/>
              </a:defRPr>
            </a:lvl6pPr>
            <a:lvl7pPr marL="2743200" algn="l" defTabSz="457200" rtl="0" eaLnBrk="1" latinLnBrk="0" hangingPunct="1">
              <a:defRPr sz="1700" kern="1200">
                <a:solidFill>
                  <a:schemeClr val="tx1"/>
                </a:solidFill>
                <a:latin typeface="Arial" charset="0"/>
                <a:ea typeface="ＭＳ Ｐゴシック" charset="0"/>
                <a:cs typeface="Arial" charset="0"/>
              </a:defRPr>
            </a:lvl7pPr>
            <a:lvl8pPr marL="3200400" algn="l" defTabSz="457200" rtl="0" eaLnBrk="1" latinLnBrk="0" hangingPunct="1">
              <a:defRPr sz="1700" kern="1200">
                <a:solidFill>
                  <a:schemeClr val="tx1"/>
                </a:solidFill>
                <a:latin typeface="Arial" charset="0"/>
                <a:ea typeface="ＭＳ Ｐゴシック" charset="0"/>
                <a:cs typeface="Arial" charset="0"/>
              </a:defRPr>
            </a:lvl8pPr>
            <a:lvl9pPr marL="3657600" algn="l" defTabSz="457200" rtl="0" eaLnBrk="1" latinLnBrk="0" hangingPunct="1">
              <a:defRPr sz="1700" kern="1200">
                <a:solidFill>
                  <a:schemeClr val="tx1"/>
                </a:solidFill>
                <a:latin typeface="Arial" charset="0"/>
                <a:ea typeface="ＭＳ Ｐゴシック" charset="0"/>
                <a:cs typeface="Arial" charset="0"/>
              </a:defRPr>
            </a:lvl9pPr>
          </a:lstStyle>
          <a:p>
            <a:r>
              <a:rPr lang="en-US" sz="1000" dirty="0"/>
              <a:t>Predicting Disease Spread, Maximilian Tornow</a:t>
            </a:r>
          </a:p>
        </p:txBody>
      </p:sp>
    </p:spTree>
    <p:extLst>
      <p:ext uri="{BB962C8B-B14F-4D97-AF65-F5344CB8AC3E}">
        <p14:creationId xmlns:p14="http://schemas.microsoft.com/office/powerpoint/2010/main" val="253717000"/>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89521-1BBF-4203-8276-F0ACD13E5EA1}"/>
              </a:ext>
            </a:extLst>
          </p:cNvPr>
          <p:cNvSpPr>
            <a:spLocks noGrp="1"/>
          </p:cNvSpPr>
          <p:nvPr>
            <p:ph type="title"/>
          </p:nvPr>
        </p:nvSpPr>
        <p:spPr/>
        <p:txBody>
          <a:bodyPr/>
          <a:lstStyle/>
          <a:p>
            <a:r>
              <a:rPr lang="de-DE" dirty="0" err="1"/>
              <a:t>Autocorrelation</a:t>
            </a:r>
            <a:r>
              <a:rPr lang="de-DE" dirty="0"/>
              <a:t> – Iquitos Monthly</a:t>
            </a:r>
            <a:endParaRPr lang="en-GB" dirty="0"/>
          </a:p>
        </p:txBody>
      </p:sp>
      <p:sp>
        <p:nvSpPr>
          <p:cNvPr id="5" name="Date Placeholder 4">
            <a:extLst>
              <a:ext uri="{FF2B5EF4-FFF2-40B4-BE49-F238E27FC236}">
                <a16:creationId xmlns:a16="http://schemas.microsoft.com/office/drawing/2014/main" id="{C692AE63-BF39-4AAB-9F21-17C3F0A5D376}"/>
              </a:ext>
            </a:extLst>
          </p:cNvPr>
          <p:cNvSpPr>
            <a:spLocks noGrp="1"/>
          </p:cNvSpPr>
          <p:nvPr>
            <p:ph type="dt" sz="half" idx="14"/>
          </p:nvPr>
        </p:nvSpPr>
        <p:spPr/>
        <p:txBody>
          <a:bodyPr/>
          <a:lstStyle/>
          <a:p>
            <a:fld id="{80048318-0D93-4B7D-BEAD-2285968D9E9D}" type="datetime1">
              <a:rPr lang="en-US" smtClean="0"/>
              <a:t>5/31/2018</a:t>
            </a:fld>
            <a:endParaRPr lang="en-US" dirty="0"/>
          </a:p>
        </p:txBody>
      </p:sp>
      <p:sp>
        <p:nvSpPr>
          <p:cNvPr id="7" name="Slide Number Placeholder 6">
            <a:extLst>
              <a:ext uri="{FF2B5EF4-FFF2-40B4-BE49-F238E27FC236}">
                <a16:creationId xmlns:a16="http://schemas.microsoft.com/office/drawing/2014/main" id="{D68D55C0-2457-4734-A869-3A8563FEFE37}"/>
              </a:ext>
            </a:extLst>
          </p:cNvPr>
          <p:cNvSpPr>
            <a:spLocks noGrp="1"/>
          </p:cNvSpPr>
          <p:nvPr>
            <p:ph type="sldNum" sz="quarter" idx="16"/>
          </p:nvPr>
        </p:nvSpPr>
        <p:spPr/>
        <p:txBody>
          <a:bodyPr/>
          <a:lstStyle/>
          <a:p>
            <a:r>
              <a:rPr lang="en-US"/>
              <a:t>Page </a:t>
            </a:r>
            <a:fld id="{9D46F3A4-F478-9440-BC8E-B732027F4C86}" type="slidenum">
              <a:rPr lang="en-US" smtClean="0"/>
              <a:pPr/>
              <a:t>34</a:t>
            </a:fld>
            <a:endParaRPr lang="en-US" dirty="0"/>
          </a:p>
        </p:txBody>
      </p:sp>
      <p:pic>
        <p:nvPicPr>
          <p:cNvPr id="8" name="Picture 7">
            <a:extLst>
              <a:ext uri="{FF2B5EF4-FFF2-40B4-BE49-F238E27FC236}">
                <a16:creationId xmlns:a16="http://schemas.microsoft.com/office/drawing/2014/main" id="{3219CAE9-7F33-4119-8F44-529E534D216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88399" y="1641460"/>
            <a:ext cx="8984066" cy="3038438"/>
          </a:xfrm>
          <a:prstGeom prst="rect">
            <a:avLst/>
          </a:prstGeom>
        </p:spPr>
      </p:pic>
      <p:sp>
        <p:nvSpPr>
          <p:cNvPr id="9" name="TextBox 8">
            <a:extLst>
              <a:ext uri="{FF2B5EF4-FFF2-40B4-BE49-F238E27FC236}">
                <a16:creationId xmlns:a16="http://schemas.microsoft.com/office/drawing/2014/main" id="{9DBD1651-2A58-4FC4-821F-46FE0104BFE7}"/>
              </a:ext>
            </a:extLst>
          </p:cNvPr>
          <p:cNvSpPr txBox="1"/>
          <p:nvPr/>
        </p:nvSpPr>
        <p:spPr>
          <a:xfrm>
            <a:off x="3046595" y="4802999"/>
            <a:ext cx="3990195" cy="353943"/>
          </a:xfrm>
          <a:prstGeom prst="rect">
            <a:avLst/>
          </a:prstGeom>
          <a:noFill/>
        </p:spPr>
        <p:txBody>
          <a:bodyPr wrap="none" rtlCol="0">
            <a:spAutoFit/>
          </a:bodyPr>
          <a:lstStyle/>
          <a:p>
            <a:r>
              <a:rPr lang="de-DE" dirty="0"/>
              <a:t>Repetition after 12 </a:t>
            </a:r>
            <a:r>
              <a:rPr lang="de-DE" dirty="0" err="1"/>
              <a:t>Months</a:t>
            </a:r>
            <a:r>
              <a:rPr lang="de-DE" dirty="0"/>
              <a:t> </a:t>
            </a:r>
            <a:r>
              <a:rPr lang="de-DE" dirty="0" err="1"/>
              <a:t>as</a:t>
            </a:r>
            <a:r>
              <a:rPr lang="de-DE" dirty="0"/>
              <a:t> </a:t>
            </a:r>
            <a:r>
              <a:rPr lang="de-DE" dirty="0" err="1"/>
              <a:t>expected</a:t>
            </a:r>
            <a:endParaRPr lang="en-GB" dirty="0"/>
          </a:p>
        </p:txBody>
      </p:sp>
      <p:sp>
        <p:nvSpPr>
          <p:cNvPr id="10" name="Fußzeilenplatzhalter 11">
            <a:extLst>
              <a:ext uri="{FF2B5EF4-FFF2-40B4-BE49-F238E27FC236}">
                <a16:creationId xmlns:a16="http://schemas.microsoft.com/office/drawing/2014/main" id="{F2F8CBFB-75ED-4995-82E7-BF3D9D3C899A}"/>
              </a:ext>
            </a:extLst>
          </p:cNvPr>
          <p:cNvSpPr txBox="1">
            <a:spLocks/>
          </p:cNvSpPr>
          <p:nvPr/>
        </p:nvSpPr>
        <p:spPr>
          <a:xfrm>
            <a:off x="2255308" y="6524625"/>
            <a:ext cx="7008284" cy="215900"/>
          </a:xfrm>
          <a:prstGeom prst="rect">
            <a:avLst/>
          </a:prstGeom>
        </p:spPr>
        <p:txBody>
          <a:bodyPr/>
          <a:lstStyle>
            <a:defPPr>
              <a:defRPr lang="de-CH"/>
            </a:defPPr>
            <a:lvl1pPr algn="l" rtl="0" fontAlgn="base">
              <a:spcBef>
                <a:spcPct val="0"/>
              </a:spcBef>
              <a:spcAft>
                <a:spcPct val="0"/>
              </a:spcAft>
              <a:defRPr sz="17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sz="1700" kern="1200">
                <a:solidFill>
                  <a:schemeClr val="tx1"/>
                </a:solidFill>
                <a:latin typeface="Arial" charset="0"/>
                <a:ea typeface="ＭＳ Ｐゴシック" charset="0"/>
                <a:cs typeface="Arial" charset="0"/>
              </a:defRPr>
            </a:lvl2pPr>
            <a:lvl3pPr marL="914400" algn="l" rtl="0" fontAlgn="base">
              <a:spcBef>
                <a:spcPct val="0"/>
              </a:spcBef>
              <a:spcAft>
                <a:spcPct val="0"/>
              </a:spcAft>
              <a:defRPr sz="1700" kern="1200">
                <a:solidFill>
                  <a:schemeClr val="tx1"/>
                </a:solidFill>
                <a:latin typeface="Arial" charset="0"/>
                <a:ea typeface="ＭＳ Ｐゴシック" charset="0"/>
                <a:cs typeface="Arial" charset="0"/>
              </a:defRPr>
            </a:lvl3pPr>
            <a:lvl4pPr marL="1371600" algn="l" rtl="0" fontAlgn="base">
              <a:spcBef>
                <a:spcPct val="0"/>
              </a:spcBef>
              <a:spcAft>
                <a:spcPct val="0"/>
              </a:spcAft>
              <a:defRPr sz="1700" kern="1200">
                <a:solidFill>
                  <a:schemeClr val="tx1"/>
                </a:solidFill>
                <a:latin typeface="Arial" charset="0"/>
                <a:ea typeface="ＭＳ Ｐゴシック" charset="0"/>
                <a:cs typeface="Arial" charset="0"/>
              </a:defRPr>
            </a:lvl4pPr>
            <a:lvl5pPr marL="1828800" algn="l" rtl="0" fontAlgn="base">
              <a:spcBef>
                <a:spcPct val="0"/>
              </a:spcBef>
              <a:spcAft>
                <a:spcPct val="0"/>
              </a:spcAft>
              <a:defRPr sz="1700" kern="1200">
                <a:solidFill>
                  <a:schemeClr val="tx1"/>
                </a:solidFill>
                <a:latin typeface="Arial" charset="0"/>
                <a:ea typeface="ＭＳ Ｐゴシック" charset="0"/>
                <a:cs typeface="Arial" charset="0"/>
              </a:defRPr>
            </a:lvl5pPr>
            <a:lvl6pPr marL="2286000" algn="l" defTabSz="457200" rtl="0" eaLnBrk="1" latinLnBrk="0" hangingPunct="1">
              <a:defRPr sz="1700" kern="1200">
                <a:solidFill>
                  <a:schemeClr val="tx1"/>
                </a:solidFill>
                <a:latin typeface="Arial" charset="0"/>
                <a:ea typeface="ＭＳ Ｐゴシック" charset="0"/>
                <a:cs typeface="Arial" charset="0"/>
              </a:defRPr>
            </a:lvl6pPr>
            <a:lvl7pPr marL="2743200" algn="l" defTabSz="457200" rtl="0" eaLnBrk="1" latinLnBrk="0" hangingPunct="1">
              <a:defRPr sz="1700" kern="1200">
                <a:solidFill>
                  <a:schemeClr val="tx1"/>
                </a:solidFill>
                <a:latin typeface="Arial" charset="0"/>
                <a:ea typeface="ＭＳ Ｐゴシック" charset="0"/>
                <a:cs typeface="Arial" charset="0"/>
              </a:defRPr>
            </a:lvl7pPr>
            <a:lvl8pPr marL="3200400" algn="l" defTabSz="457200" rtl="0" eaLnBrk="1" latinLnBrk="0" hangingPunct="1">
              <a:defRPr sz="1700" kern="1200">
                <a:solidFill>
                  <a:schemeClr val="tx1"/>
                </a:solidFill>
                <a:latin typeface="Arial" charset="0"/>
                <a:ea typeface="ＭＳ Ｐゴシック" charset="0"/>
                <a:cs typeface="Arial" charset="0"/>
              </a:defRPr>
            </a:lvl8pPr>
            <a:lvl9pPr marL="3657600" algn="l" defTabSz="457200" rtl="0" eaLnBrk="1" latinLnBrk="0" hangingPunct="1">
              <a:defRPr sz="1700" kern="1200">
                <a:solidFill>
                  <a:schemeClr val="tx1"/>
                </a:solidFill>
                <a:latin typeface="Arial" charset="0"/>
                <a:ea typeface="ＭＳ Ｐゴシック" charset="0"/>
                <a:cs typeface="Arial" charset="0"/>
              </a:defRPr>
            </a:lvl9pPr>
          </a:lstStyle>
          <a:p>
            <a:r>
              <a:rPr lang="en-US" sz="1000" dirty="0"/>
              <a:t>Predicting Disease Spread, Maximilian Tornow</a:t>
            </a:r>
          </a:p>
        </p:txBody>
      </p:sp>
    </p:spTree>
    <p:extLst>
      <p:ext uri="{BB962C8B-B14F-4D97-AF65-F5344CB8AC3E}">
        <p14:creationId xmlns:p14="http://schemas.microsoft.com/office/powerpoint/2010/main" val="3931186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D328D-204B-441B-8EAD-0DC6F0812BEB}"/>
              </a:ext>
            </a:extLst>
          </p:cNvPr>
          <p:cNvSpPr>
            <a:spLocks noGrp="1"/>
          </p:cNvSpPr>
          <p:nvPr>
            <p:ph type="title"/>
          </p:nvPr>
        </p:nvSpPr>
        <p:spPr/>
        <p:txBody>
          <a:bodyPr/>
          <a:lstStyle/>
          <a:p>
            <a:r>
              <a:rPr lang="de-DE" dirty="0" err="1"/>
              <a:t>Conclusion</a:t>
            </a:r>
            <a:r>
              <a:rPr lang="de-DE" dirty="0"/>
              <a:t> #1</a:t>
            </a:r>
            <a:endParaRPr lang="en-GB" dirty="0"/>
          </a:p>
        </p:txBody>
      </p:sp>
      <p:graphicFrame>
        <p:nvGraphicFramePr>
          <p:cNvPr id="7" name="Content Placeholder 6">
            <a:extLst>
              <a:ext uri="{FF2B5EF4-FFF2-40B4-BE49-F238E27FC236}">
                <a16:creationId xmlns:a16="http://schemas.microsoft.com/office/drawing/2014/main" id="{2BBBE061-C63E-41AF-8AC0-377FB22AAE6B}"/>
              </a:ext>
            </a:extLst>
          </p:cNvPr>
          <p:cNvGraphicFramePr>
            <a:graphicFrameLocks noGrp="1"/>
          </p:cNvGraphicFramePr>
          <p:nvPr>
            <p:ph idx="1"/>
            <p:extLst>
              <p:ext uri="{D42A27DB-BD31-4B8C-83A1-F6EECF244321}">
                <p14:modId xmlns:p14="http://schemas.microsoft.com/office/powerpoint/2010/main" val="2706854149"/>
              </p:ext>
            </p:extLst>
          </p:nvPr>
        </p:nvGraphicFramePr>
        <p:xfrm>
          <a:off x="911224" y="1125538"/>
          <a:ext cx="10442060" cy="4820920"/>
        </p:xfrm>
        <a:graphic>
          <a:graphicData uri="http://schemas.openxmlformats.org/drawingml/2006/table">
            <a:tbl>
              <a:tblPr firstRow="1" bandRow="1">
                <a:tableStyleId>{3B4B98B0-60AC-42C2-AFA5-B58CD77FA1E5}</a:tableStyleId>
              </a:tblPr>
              <a:tblGrid>
                <a:gridCol w="4519930">
                  <a:extLst>
                    <a:ext uri="{9D8B030D-6E8A-4147-A177-3AD203B41FA5}">
                      <a16:colId xmlns:a16="http://schemas.microsoft.com/office/drawing/2014/main" val="405358855"/>
                    </a:ext>
                  </a:extLst>
                </a:gridCol>
                <a:gridCol w="2255503">
                  <a:extLst>
                    <a:ext uri="{9D8B030D-6E8A-4147-A177-3AD203B41FA5}">
                      <a16:colId xmlns:a16="http://schemas.microsoft.com/office/drawing/2014/main" val="1761380867"/>
                    </a:ext>
                  </a:extLst>
                </a:gridCol>
                <a:gridCol w="1344569">
                  <a:extLst>
                    <a:ext uri="{9D8B030D-6E8A-4147-A177-3AD203B41FA5}">
                      <a16:colId xmlns:a16="http://schemas.microsoft.com/office/drawing/2014/main" val="2909522028"/>
                    </a:ext>
                  </a:extLst>
                </a:gridCol>
                <a:gridCol w="2322058">
                  <a:extLst>
                    <a:ext uri="{9D8B030D-6E8A-4147-A177-3AD203B41FA5}">
                      <a16:colId xmlns:a16="http://schemas.microsoft.com/office/drawing/2014/main" val="1924100820"/>
                    </a:ext>
                  </a:extLst>
                </a:gridCol>
              </a:tblGrid>
              <a:tr h="370840">
                <a:tc>
                  <a:txBody>
                    <a:bodyPr/>
                    <a:lstStyle/>
                    <a:p>
                      <a:pPr algn="ctr"/>
                      <a:r>
                        <a:rPr lang="de-DE" dirty="0"/>
                        <a:t>Model</a:t>
                      </a:r>
                      <a:endParaRPr lang="en-GB" dirty="0"/>
                    </a:p>
                  </a:txBody>
                  <a:tcPr/>
                </a:tc>
                <a:tc>
                  <a:txBody>
                    <a:bodyPr/>
                    <a:lstStyle/>
                    <a:p>
                      <a:pPr algn="ctr"/>
                      <a:r>
                        <a:rPr lang="de-DE" dirty="0"/>
                        <a:t>MAE</a:t>
                      </a:r>
                      <a:endParaRPr lang="en-GB" dirty="0"/>
                    </a:p>
                  </a:txBody>
                  <a:tcPr/>
                </a:tc>
                <a:tc>
                  <a:txBody>
                    <a:bodyPr/>
                    <a:lstStyle/>
                    <a:p>
                      <a:pPr algn="ctr"/>
                      <a:r>
                        <a:rPr lang="de-DE" dirty="0"/>
                        <a:t>City</a:t>
                      </a:r>
                      <a:endParaRPr lang="en-GB" dirty="0"/>
                    </a:p>
                  </a:txBody>
                  <a:tcPr/>
                </a:tc>
                <a:tc>
                  <a:txBody>
                    <a:bodyPr/>
                    <a:lstStyle/>
                    <a:p>
                      <a:pPr algn="ctr"/>
                      <a:r>
                        <a:rPr lang="de-DE" dirty="0"/>
                        <a:t>Time </a:t>
                      </a:r>
                      <a:r>
                        <a:rPr lang="de-DE" dirty="0" err="1"/>
                        <a:t>frame</a:t>
                      </a:r>
                      <a:endParaRPr lang="en-GB" dirty="0"/>
                    </a:p>
                  </a:txBody>
                  <a:tcPr/>
                </a:tc>
                <a:extLst>
                  <a:ext uri="{0D108BD9-81ED-4DB2-BD59-A6C34878D82A}">
                    <a16:rowId xmlns:a16="http://schemas.microsoft.com/office/drawing/2014/main" val="3005935656"/>
                  </a:ext>
                </a:extLst>
              </a:tr>
              <a:tr h="370840">
                <a:tc>
                  <a:txBody>
                    <a:bodyPr/>
                    <a:lstStyle/>
                    <a:p>
                      <a:pPr algn="ctr"/>
                      <a:r>
                        <a:rPr lang="de-DE" dirty="0"/>
                        <a:t>Mean</a:t>
                      </a:r>
                      <a:endParaRPr lang="en-GB" dirty="0"/>
                    </a:p>
                  </a:txBody>
                  <a:tcPr/>
                </a:tc>
                <a:tc>
                  <a:txBody>
                    <a:bodyPr/>
                    <a:lstStyle/>
                    <a:p>
                      <a:pPr algn="ctr"/>
                      <a:r>
                        <a:rPr lang="de-DE" dirty="0"/>
                        <a:t>19.65</a:t>
                      </a:r>
                      <a:endParaRPr lang="en-GB" dirty="0"/>
                    </a:p>
                  </a:txBody>
                  <a:tcPr/>
                </a:tc>
                <a:tc>
                  <a:txBody>
                    <a:bodyPr/>
                    <a:lstStyle/>
                    <a:p>
                      <a:pPr algn="ctr"/>
                      <a:r>
                        <a:rPr lang="de-DE" dirty="0" err="1"/>
                        <a:t>Combined</a:t>
                      </a:r>
                      <a:endParaRPr lang="en-GB" dirty="0"/>
                    </a:p>
                  </a:txBody>
                  <a:tcPr/>
                </a:tc>
                <a:tc>
                  <a:txBody>
                    <a:bodyPr/>
                    <a:lstStyle/>
                    <a:p>
                      <a:pPr algn="ctr"/>
                      <a:r>
                        <a:rPr lang="de-DE" dirty="0"/>
                        <a:t>Weekly</a:t>
                      </a:r>
                      <a:endParaRPr lang="en-GB" dirty="0"/>
                    </a:p>
                  </a:txBody>
                  <a:tcPr/>
                </a:tc>
                <a:extLst>
                  <a:ext uri="{0D108BD9-81ED-4DB2-BD59-A6C34878D82A}">
                    <a16:rowId xmlns:a16="http://schemas.microsoft.com/office/drawing/2014/main" val="3544955156"/>
                  </a:ext>
                </a:extLst>
              </a:tr>
              <a:tr h="370840">
                <a:tc>
                  <a:txBody>
                    <a:bodyPr/>
                    <a:lstStyle/>
                    <a:p>
                      <a:pPr algn="ctr"/>
                      <a:r>
                        <a:rPr lang="de-DE" dirty="0"/>
                        <a:t>Linear Regression</a:t>
                      </a:r>
                      <a:endParaRPr lang="en-GB"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de-DE" dirty="0"/>
                        <a:t>13.18</a:t>
                      </a:r>
                      <a:endParaRPr lang="en-GB" dirty="0"/>
                    </a:p>
                  </a:txBody>
                  <a:tcPr/>
                </a:tc>
                <a:tc>
                  <a:txBody>
                    <a:bodyPr/>
                    <a:lstStyle/>
                    <a:p>
                      <a:pPr algn="ctr"/>
                      <a:r>
                        <a:rPr lang="de-DE" dirty="0" err="1"/>
                        <a:t>Combined</a:t>
                      </a:r>
                      <a:endParaRPr lang="en-GB" dirty="0"/>
                    </a:p>
                  </a:txBody>
                  <a:tcPr/>
                </a:tc>
                <a:tc>
                  <a:txBody>
                    <a:bodyPr/>
                    <a:lstStyle/>
                    <a:p>
                      <a:pPr algn="ctr"/>
                      <a:r>
                        <a:rPr lang="de-DE" dirty="0"/>
                        <a:t>Weekly</a:t>
                      </a:r>
                      <a:endParaRPr lang="en-GB" dirty="0"/>
                    </a:p>
                  </a:txBody>
                  <a:tcPr/>
                </a:tc>
                <a:extLst>
                  <a:ext uri="{0D108BD9-81ED-4DB2-BD59-A6C34878D82A}">
                    <a16:rowId xmlns:a16="http://schemas.microsoft.com/office/drawing/2014/main" val="4293230303"/>
                  </a:ext>
                </a:extLst>
              </a:tr>
              <a:tr h="370840">
                <a:tc>
                  <a:txBody>
                    <a:bodyPr/>
                    <a:lstStyle/>
                    <a:p>
                      <a:pPr algn="ctr"/>
                      <a:r>
                        <a:rPr lang="de-DE" dirty="0"/>
                        <a:t>Ridge Regression</a:t>
                      </a:r>
                      <a:endParaRPr lang="en-GB" dirty="0"/>
                    </a:p>
                  </a:txBody>
                  <a:tcPr/>
                </a:tc>
                <a:tc>
                  <a:txBody>
                    <a:bodyPr/>
                    <a:lstStyle/>
                    <a:p>
                      <a:pPr algn="ctr"/>
                      <a:r>
                        <a:rPr lang="de-DE" dirty="0"/>
                        <a:t>12.95</a:t>
                      </a:r>
                      <a:endParaRPr lang="en-GB" dirty="0"/>
                    </a:p>
                  </a:txBody>
                  <a:tcPr/>
                </a:tc>
                <a:tc>
                  <a:txBody>
                    <a:bodyPr/>
                    <a:lstStyle/>
                    <a:p>
                      <a:pPr algn="ctr"/>
                      <a:r>
                        <a:rPr lang="de-DE" dirty="0" err="1"/>
                        <a:t>Combined</a:t>
                      </a:r>
                      <a:endParaRPr lang="en-GB" dirty="0"/>
                    </a:p>
                  </a:txBody>
                  <a:tcPr/>
                </a:tc>
                <a:tc>
                  <a:txBody>
                    <a:bodyPr/>
                    <a:lstStyle/>
                    <a:p>
                      <a:pPr algn="ctr"/>
                      <a:r>
                        <a:rPr lang="de-DE" dirty="0"/>
                        <a:t>Weekly</a:t>
                      </a:r>
                      <a:endParaRPr lang="en-GB" dirty="0"/>
                    </a:p>
                  </a:txBody>
                  <a:tcPr/>
                </a:tc>
                <a:extLst>
                  <a:ext uri="{0D108BD9-81ED-4DB2-BD59-A6C34878D82A}">
                    <a16:rowId xmlns:a16="http://schemas.microsoft.com/office/drawing/2014/main" val="582060721"/>
                  </a:ext>
                </a:extLst>
              </a:tr>
              <a:tr h="370840">
                <a:tc>
                  <a:txBody>
                    <a:bodyPr/>
                    <a:lstStyle/>
                    <a:p>
                      <a:pPr algn="ctr"/>
                      <a:r>
                        <a:rPr lang="de-DE" dirty="0"/>
                        <a:t>Ridge Regression (</a:t>
                      </a:r>
                      <a:r>
                        <a:rPr lang="de-DE" dirty="0" err="1"/>
                        <a:t>alpha</a:t>
                      </a:r>
                      <a:r>
                        <a:rPr lang="de-DE" dirty="0"/>
                        <a:t> </a:t>
                      </a:r>
                      <a:r>
                        <a:rPr lang="de-DE" dirty="0" err="1"/>
                        <a:t>optimized</a:t>
                      </a:r>
                      <a:r>
                        <a:rPr lang="de-DE" dirty="0"/>
                        <a:t>)</a:t>
                      </a:r>
                      <a:endParaRPr lang="en-GB" dirty="0"/>
                    </a:p>
                  </a:txBody>
                  <a:tcPr/>
                </a:tc>
                <a:tc>
                  <a:txBody>
                    <a:bodyPr/>
                    <a:lstStyle/>
                    <a:p>
                      <a:pPr algn="ctr"/>
                      <a:r>
                        <a:rPr lang="de-DE" dirty="0"/>
                        <a:t>10.83</a:t>
                      </a:r>
                      <a:endParaRPr lang="en-GB" dirty="0"/>
                    </a:p>
                  </a:txBody>
                  <a:tcPr/>
                </a:tc>
                <a:tc>
                  <a:txBody>
                    <a:bodyPr/>
                    <a:lstStyle/>
                    <a:p>
                      <a:pPr algn="ctr"/>
                      <a:r>
                        <a:rPr lang="de-DE" dirty="0" err="1"/>
                        <a:t>Combined</a:t>
                      </a:r>
                      <a:endParaRPr lang="en-GB" dirty="0"/>
                    </a:p>
                  </a:txBody>
                  <a:tcPr/>
                </a:tc>
                <a:tc>
                  <a:txBody>
                    <a:bodyPr/>
                    <a:lstStyle/>
                    <a:p>
                      <a:pPr algn="ctr"/>
                      <a:r>
                        <a:rPr lang="de-DE" dirty="0"/>
                        <a:t>Weekly</a:t>
                      </a:r>
                      <a:endParaRPr lang="en-GB" dirty="0"/>
                    </a:p>
                  </a:txBody>
                  <a:tcPr/>
                </a:tc>
                <a:extLst>
                  <a:ext uri="{0D108BD9-81ED-4DB2-BD59-A6C34878D82A}">
                    <a16:rowId xmlns:a16="http://schemas.microsoft.com/office/drawing/2014/main" val="312454662"/>
                  </a:ext>
                </a:extLst>
              </a:tr>
              <a:tr h="370840">
                <a:tc>
                  <a:txBody>
                    <a:bodyPr/>
                    <a:lstStyle/>
                    <a:p>
                      <a:pPr algn="ctr"/>
                      <a:r>
                        <a:rPr lang="de-DE" dirty="0"/>
                        <a:t>Lasso Regression (</a:t>
                      </a:r>
                      <a:r>
                        <a:rPr lang="de-DE" dirty="0" err="1"/>
                        <a:t>alpha</a:t>
                      </a:r>
                      <a:r>
                        <a:rPr lang="de-DE" dirty="0"/>
                        <a:t> </a:t>
                      </a:r>
                      <a:r>
                        <a:rPr lang="de-DE" dirty="0" err="1"/>
                        <a:t>optimized</a:t>
                      </a:r>
                      <a:r>
                        <a:rPr lang="de-DE" dirty="0"/>
                        <a:t>)</a:t>
                      </a:r>
                      <a:endParaRPr lang="en-GB" dirty="0"/>
                    </a:p>
                  </a:txBody>
                  <a:tcPr/>
                </a:tc>
                <a:tc>
                  <a:txBody>
                    <a:bodyPr/>
                    <a:lstStyle/>
                    <a:p>
                      <a:pPr algn="ctr"/>
                      <a:r>
                        <a:rPr lang="de-DE" dirty="0"/>
                        <a:t>8.98</a:t>
                      </a:r>
                      <a:endParaRPr lang="en-GB" dirty="0"/>
                    </a:p>
                  </a:txBody>
                  <a:tcPr/>
                </a:tc>
                <a:tc>
                  <a:txBody>
                    <a:bodyPr/>
                    <a:lstStyle/>
                    <a:p>
                      <a:pPr algn="ctr"/>
                      <a:r>
                        <a:rPr lang="de-DE" dirty="0" err="1"/>
                        <a:t>Combined</a:t>
                      </a:r>
                      <a:endParaRPr lang="en-GB" dirty="0"/>
                    </a:p>
                  </a:txBody>
                  <a:tcPr/>
                </a:tc>
                <a:tc>
                  <a:txBody>
                    <a:bodyPr/>
                    <a:lstStyle/>
                    <a:p>
                      <a:pPr algn="ctr"/>
                      <a:r>
                        <a:rPr lang="de-DE" dirty="0"/>
                        <a:t>Weekly</a:t>
                      </a:r>
                      <a:endParaRPr lang="en-GB" dirty="0"/>
                    </a:p>
                  </a:txBody>
                  <a:tcPr/>
                </a:tc>
                <a:extLst>
                  <a:ext uri="{0D108BD9-81ED-4DB2-BD59-A6C34878D82A}">
                    <a16:rowId xmlns:a16="http://schemas.microsoft.com/office/drawing/2014/main" val="327818404"/>
                  </a:ext>
                </a:extLst>
              </a:tr>
              <a:tr h="370840">
                <a:tc>
                  <a:txBody>
                    <a:bodyPr/>
                    <a:lstStyle/>
                    <a:p>
                      <a:pPr algn="ctr"/>
                      <a:r>
                        <a:rPr lang="de-DE" dirty="0"/>
                        <a:t>Lasso Regression (</a:t>
                      </a:r>
                      <a:r>
                        <a:rPr lang="de-DE" dirty="0" err="1"/>
                        <a:t>reduced</a:t>
                      </a:r>
                      <a:r>
                        <a:rPr lang="de-DE" dirty="0"/>
                        <a:t> </a:t>
                      </a:r>
                      <a:r>
                        <a:rPr lang="de-DE" dirty="0" err="1"/>
                        <a:t>features</a:t>
                      </a:r>
                      <a:r>
                        <a:rPr lang="de-DE" dirty="0"/>
                        <a:t>, n=3)</a:t>
                      </a:r>
                      <a:endParaRPr lang="en-GB" dirty="0"/>
                    </a:p>
                  </a:txBody>
                  <a:tcPr/>
                </a:tc>
                <a:tc>
                  <a:txBody>
                    <a:bodyPr/>
                    <a:lstStyle/>
                    <a:p>
                      <a:pPr algn="ctr"/>
                      <a:r>
                        <a:rPr lang="de-DE" dirty="0"/>
                        <a:t>10.35</a:t>
                      </a:r>
                      <a:endParaRPr lang="en-GB" dirty="0"/>
                    </a:p>
                  </a:txBody>
                  <a:tcPr/>
                </a:tc>
                <a:tc>
                  <a:txBody>
                    <a:bodyPr/>
                    <a:lstStyle/>
                    <a:p>
                      <a:pPr algn="ctr"/>
                      <a:r>
                        <a:rPr lang="de-DE" dirty="0" err="1"/>
                        <a:t>Combined</a:t>
                      </a:r>
                      <a:endParaRPr lang="en-GB" dirty="0"/>
                    </a:p>
                  </a:txBody>
                  <a:tcPr/>
                </a:tc>
                <a:tc>
                  <a:txBody>
                    <a:bodyPr/>
                    <a:lstStyle/>
                    <a:p>
                      <a:pPr algn="ctr"/>
                      <a:r>
                        <a:rPr lang="de-DE" dirty="0"/>
                        <a:t>Weekly</a:t>
                      </a:r>
                      <a:endParaRPr lang="en-GB" dirty="0"/>
                    </a:p>
                  </a:txBody>
                  <a:tcPr/>
                </a:tc>
                <a:extLst>
                  <a:ext uri="{0D108BD9-81ED-4DB2-BD59-A6C34878D82A}">
                    <a16:rowId xmlns:a16="http://schemas.microsoft.com/office/drawing/2014/main" val="2727854859"/>
                  </a:ext>
                </a:extLst>
              </a:tr>
              <a:tr h="370840">
                <a:tc>
                  <a:txBody>
                    <a:bodyPr/>
                    <a:lstStyle/>
                    <a:p>
                      <a:pPr algn="ctr"/>
                      <a:r>
                        <a:rPr lang="de-DE" dirty="0"/>
                        <a:t>XGB </a:t>
                      </a:r>
                      <a:r>
                        <a:rPr lang="de-DE" dirty="0" err="1"/>
                        <a:t>untuned</a:t>
                      </a:r>
                      <a:endParaRPr lang="en-GB" dirty="0"/>
                    </a:p>
                  </a:txBody>
                  <a:tcPr/>
                </a:tc>
                <a:tc>
                  <a:txBody>
                    <a:bodyPr/>
                    <a:lstStyle/>
                    <a:p>
                      <a:pPr algn="ctr"/>
                      <a:r>
                        <a:rPr lang="de-DE" dirty="0"/>
                        <a:t>18.27</a:t>
                      </a:r>
                      <a:endParaRPr lang="en-GB" dirty="0"/>
                    </a:p>
                  </a:txBody>
                  <a:tcPr/>
                </a:tc>
                <a:tc>
                  <a:txBody>
                    <a:bodyPr/>
                    <a:lstStyle/>
                    <a:p>
                      <a:pPr algn="ctr"/>
                      <a:r>
                        <a:rPr lang="de-DE" dirty="0" err="1"/>
                        <a:t>Combined</a:t>
                      </a:r>
                      <a:endParaRPr lang="en-GB" dirty="0"/>
                    </a:p>
                  </a:txBody>
                  <a:tcPr/>
                </a:tc>
                <a:tc>
                  <a:txBody>
                    <a:bodyPr/>
                    <a:lstStyle/>
                    <a:p>
                      <a:pPr algn="ctr"/>
                      <a:r>
                        <a:rPr lang="de-DE" dirty="0"/>
                        <a:t>Monthly</a:t>
                      </a:r>
                      <a:endParaRPr lang="en-GB" dirty="0"/>
                    </a:p>
                  </a:txBody>
                  <a:tcPr/>
                </a:tc>
                <a:extLst>
                  <a:ext uri="{0D108BD9-81ED-4DB2-BD59-A6C34878D82A}">
                    <a16:rowId xmlns:a16="http://schemas.microsoft.com/office/drawing/2014/main" val="584491457"/>
                  </a:ext>
                </a:extLst>
              </a:tr>
              <a:tr h="370840">
                <a:tc>
                  <a:txBody>
                    <a:bodyPr/>
                    <a:lstStyle/>
                    <a:p>
                      <a:pPr algn="ctr"/>
                      <a:r>
                        <a:rPr lang="de-DE" dirty="0"/>
                        <a:t>XGB </a:t>
                      </a:r>
                      <a:r>
                        <a:rPr lang="de-DE" dirty="0" err="1"/>
                        <a:t>tuned</a:t>
                      </a:r>
                      <a:endParaRPr lang="en-GB" dirty="0"/>
                    </a:p>
                  </a:txBody>
                  <a:tcPr/>
                </a:tc>
                <a:tc>
                  <a:txBody>
                    <a:bodyPr/>
                    <a:lstStyle/>
                    <a:p>
                      <a:pPr algn="ctr"/>
                      <a:r>
                        <a:rPr lang="de-DE" dirty="0"/>
                        <a:t>12.39</a:t>
                      </a:r>
                      <a:endParaRPr lang="en-GB" dirty="0"/>
                    </a:p>
                  </a:txBody>
                  <a:tcPr/>
                </a:tc>
                <a:tc>
                  <a:txBody>
                    <a:bodyPr/>
                    <a:lstStyle/>
                    <a:p>
                      <a:pPr algn="ctr"/>
                      <a:r>
                        <a:rPr lang="de-DE" dirty="0" err="1"/>
                        <a:t>Combined</a:t>
                      </a:r>
                      <a:endParaRPr lang="en-GB" dirty="0"/>
                    </a:p>
                  </a:txBody>
                  <a:tcPr/>
                </a:tc>
                <a:tc>
                  <a:txBody>
                    <a:bodyPr/>
                    <a:lstStyle/>
                    <a:p>
                      <a:pPr algn="ctr"/>
                      <a:r>
                        <a:rPr lang="de-DE" dirty="0"/>
                        <a:t>Monthly</a:t>
                      </a:r>
                      <a:endParaRPr lang="en-GB" dirty="0"/>
                    </a:p>
                  </a:txBody>
                  <a:tcPr/>
                </a:tc>
                <a:extLst>
                  <a:ext uri="{0D108BD9-81ED-4DB2-BD59-A6C34878D82A}">
                    <a16:rowId xmlns:a16="http://schemas.microsoft.com/office/drawing/2014/main" val="2254755049"/>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de-DE" dirty="0"/>
                        <a:t>Negative </a:t>
                      </a:r>
                      <a:r>
                        <a:rPr lang="de-DE" dirty="0" err="1"/>
                        <a:t>Binomial</a:t>
                      </a:r>
                      <a:r>
                        <a:rPr lang="de-DE" dirty="0"/>
                        <a:t> Regression</a:t>
                      </a:r>
                      <a:endParaRPr lang="en-GB" dirty="0"/>
                    </a:p>
                  </a:txBody>
                  <a:tcPr/>
                </a:tc>
                <a:tc>
                  <a:txBody>
                    <a:bodyPr/>
                    <a:lstStyle/>
                    <a:p>
                      <a:pPr algn="ctr"/>
                      <a:r>
                        <a:rPr lang="de-DE" dirty="0"/>
                        <a:t>25.48</a:t>
                      </a:r>
                      <a:endParaRPr lang="en-GB" dirty="0"/>
                    </a:p>
                  </a:txBody>
                  <a:tcPr/>
                </a:tc>
                <a:tc>
                  <a:txBody>
                    <a:bodyPr/>
                    <a:lstStyle/>
                    <a:p>
                      <a:pPr algn="ctr"/>
                      <a:r>
                        <a:rPr lang="de-DE" dirty="0"/>
                        <a:t>SJ</a:t>
                      </a:r>
                      <a:endParaRPr lang="en-GB" dirty="0"/>
                    </a:p>
                  </a:txBody>
                  <a:tcPr/>
                </a:tc>
                <a:tc>
                  <a:txBody>
                    <a:bodyPr/>
                    <a:lstStyle/>
                    <a:p>
                      <a:pPr algn="ctr"/>
                      <a:r>
                        <a:rPr lang="de-DE" dirty="0"/>
                        <a:t>Monthly</a:t>
                      </a:r>
                      <a:endParaRPr lang="en-GB" dirty="0"/>
                    </a:p>
                  </a:txBody>
                  <a:tcPr/>
                </a:tc>
                <a:extLst>
                  <a:ext uri="{0D108BD9-81ED-4DB2-BD59-A6C34878D82A}">
                    <a16:rowId xmlns:a16="http://schemas.microsoft.com/office/drawing/2014/main" val="612594107"/>
                  </a:ext>
                </a:extLst>
              </a:tr>
              <a:tr h="370840">
                <a:tc>
                  <a:txBody>
                    <a:bodyPr/>
                    <a:lstStyle/>
                    <a:p>
                      <a:pPr algn="ctr"/>
                      <a:r>
                        <a:rPr lang="de-DE" dirty="0"/>
                        <a:t>Negative </a:t>
                      </a:r>
                      <a:r>
                        <a:rPr lang="de-DE" dirty="0" err="1"/>
                        <a:t>Binomial</a:t>
                      </a:r>
                      <a:r>
                        <a:rPr lang="de-DE" dirty="0"/>
                        <a:t> Regression</a:t>
                      </a:r>
                      <a:endParaRPr lang="en-GB" dirty="0"/>
                    </a:p>
                  </a:txBody>
                  <a:tcPr/>
                </a:tc>
                <a:tc>
                  <a:txBody>
                    <a:bodyPr/>
                    <a:lstStyle/>
                    <a:p>
                      <a:pPr algn="ctr"/>
                      <a:r>
                        <a:rPr lang="de-DE" dirty="0"/>
                        <a:t>5.44</a:t>
                      </a:r>
                      <a:endParaRPr lang="en-GB" dirty="0"/>
                    </a:p>
                  </a:txBody>
                  <a:tcPr/>
                </a:tc>
                <a:tc>
                  <a:txBody>
                    <a:bodyPr/>
                    <a:lstStyle/>
                    <a:p>
                      <a:pPr algn="ctr"/>
                      <a:r>
                        <a:rPr lang="de-DE" dirty="0"/>
                        <a:t>IQ</a:t>
                      </a:r>
                      <a:endParaRPr lang="en-GB" dirty="0"/>
                    </a:p>
                  </a:txBody>
                  <a:tcPr/>
                </a:tc>
                <a:tc>
                  <a:txBody>
                    <a:bodyPr/>
                    <a:lstStyle/>
                    <a:p>
                      <a:pPr algn="ctr"/>
                      <a:r>
                        <a:rPr lang="de-DE" dirty="0"/>
                        <a:t>Monthly</a:t>
                      </a:r>
                      <a:endParaRPr lang="en-GB" dirty="0"/>
                    </a:p>
                  </a:txBody>
                  <a:tcPr/>
                </a:tc>
                <a:extLst>
                  <a:ext uri="{0D108BD9-81ED-4DB2-BD59-A6C34878D82A}">
                    <a16:rowId xmlns:a16="http://schemas.microsoft.com/office/drawing/2014/main" val="137749698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de-DE" dirty="0"/>
                        <a:t>Negative </a:t>
                      </a:r>
                      <a:r>
                        <a:rPr lang="de-DE" dirty="0" err="1"/>
                        <a:t>Binomial</a:t>
                      </a:r>
                      <a:r>
                        <a:rPr lang="de-DE" dirty="0"/>
                        <a:t> Regression</a:t>
                      </a:r>
                      <a:endParaRPr lang="en-GB" dirty="0"/>
                    </a:p>
                  </a:txBody>
                  <a:tcPr/>
                </a:tc>
                <a:tc>
                  <a:txBody>
                    <a:bodyPr/>
                    <a:lstStyle/>
                    <a:p>
                      <a:pPr algn="ctr"/>
                      <a:r>
                        <a:rPr lang="de-DE" dirty="0"/>
                        <a:t>18.21</a:t>
                      </a:r>
                      <a:endParaRPr lang="en-GB" dirty="0"/>
                    </a:p>
                  </a:txBody>
                  <a:tcPr/>
                </a:tc>
                <a:tc>
                  <a:txBody>
                    <a:bodyPr/>
                    <a:lstStyle/>
                    <a:p>
                      <a:pPr algn="ctr"/>
                      <a:r>
                        <a:rPr lang="de-DE" dirty="0" err="1"/>
                        <a:t>Combined</a:t>
                      </a:r>
                      <a:endParaRPr lang="en-GB" dirty="0"/>
                    </a:p>
                  </a:txBody>
                  <a:tcPr/>
                </a:tc>
                <a:tc>
                  <a:txBody>
                    <a:bodyPr/>
                    <a:lstStyle/>
                    <a:p>
                      <a:pPr algn="ctr"/>
                      <a:r>
                        <a:rPr lang="de-DE" dirty="0"/>
                        <a:t>Monthly</a:t>
                      </a:r>
                      <a:endParaRPr lang="en-GB" dirty="0"/>
                    </a:p>
                  </a:txBody>
                  <a:tcPr/>
                </a:tc>
                <a:extLst>
                  <a:ext uri="{0D108BD9-81ED-4DB2-BD59-A6C34878D82A}">
                    <a16:rowId xmlns:a16="http://schemas.microsoft.com/office/drawing/2014/main" val="3802528277"/>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de-DE" dirty="0"/>
                        <a:t>FB Prophet</a:t>
                      </a:r>
                      <a:endParaRPr lang="en-GB" dirty="0"/>
                    </a:p>
                  </a:txBody>
                  <a:tcPr/>
                </a:tc>
                <a:tc>
                  <a:txBody>
                    <a:bodyPr/>
                    <a:lstStyle/>
                    <a:p>
                      <a:pPr algn="ctr"/>
                      <a:r>
                        <a:rPr lang="de-DE" dirty="0"/>
                        <a:t>22.44</a:t>
                      </a:r>
                      <a:endParaRPr lang="en-GB" dirty="0"/>
                    </a:p>
                  </a:txBody>
                  <a:tcPr/>
                </a:tc>
                <a:tc>
                  <a:txBody>
                    <a:bodyPr/>
                    <a:lstStyle/>
                    <a:p>
                      <a:pPr algn="ctr"/>
                      <a:r>
                        <a:rPr lang="de-DE" dirty="0" err="1"/>
                        <a:t>Combined</a:t>
                      </a:r>
                      <a:endParaRPr lang="en-GB" dirty="0"/>
                    </a:p>
                  </a:txBody>
                  <a:tcPr/>
                </a:tc>
                <a:tc>
                  <a:txBody>
                    <a:bodyPr/>
                    <a:lstStyle/>
                    <a:p>
                      <a:pPr algn="ctr"/>
                      <a:r>
                        <a:rPr lang="de-DE" dirty="0"/>
                        <a:t>Weekly</a:t>
                      </a:r>
                      <a:endParaRPr lang="en-GB" dirty="0"/>
                    </a:p>
                  </a:txBody>
                  <a:tcPr/>
                </a:tc>
                <a:extLst>
                  <a:ext uri="{0D108BD9-81ED-4DB2-BD59-A6C34878D82A}">
                    <a16:rowId xmlns:a16="http://schemas.microsoft.com/office/drawing/2014/main" val="1413559096"/>
                  </a:ext>
                </a:extLst>
              </a:tr>
            </a:tbl>
          </a:graphicData>
        </a:graphic>
      </p:graphicFrame>
      <p:sp>
        <p:nvSpPr>
          <p:cNvPr id="4" name="Date Placeholder 3">
            <a:extLst>
              <a:ext uri="{FF2B5EF4-FFF2-40B4-BE49-F238E27FC236}">
                <a16:creationId xmlns:a16="http://schemas.microsoft.com/office/drawing/2014/main" id="{8933A1EA-9B81-4AC2-AADD-62EF3377B3E5}"/>
              </a:ext>
            </a:extLst>
          </p:cNvPr>
          <p:cNvSpPr>
            <a:spLocks noGrp="1"/>
          </p:cNvSpPr>
          <p:nvPr>
            <p:ph type="dt" sz="half" idx="10"/>
          </p:nvPr>
        </p:nvSpPr>
        <p:spPr/>
        <p:txBody>
          <a:bodyPr/>
          <a:lstStyle/>
          <a:p>
            <a:fld id="{7BD52081-C19B-4182-AC87-EFBFD12D780C}" type="datetime1">
              <a:rPr lang="en-US" smtClean="0"/>
              <a:t>5/31/2018</a:t>
            </a:fld>
            <a:endParaRPr lang="en-US" dirty="0"/>
          </a:p>
        </p:txBody>
      </p:sp>
      <p:sp>
        <p:nvSpPr>
          <p:cNvPr id="6" name="Slide Number Placeholder 5">
            <a:extLst>
              <a:ext uri="{FF2B5EF4-FFF2-40B4-BE49-F238E27FC236}">
                <a16:creationId xmlns:a16="http://schemas.microsoft.com/office/drawing/2014/main" id="{F0F14240-E62B-4ECB-8458-9E666C6ED3F0}"/>
              </a:ext>
            </a:extLst>
          </p:cNvPr>
          <p:cNvSpPr>
            <a:spLocks noGrp="1"/>
          </p:cNvSpPr>
          <p:nvPr>
            <p:ph type="sldNum" sz="quarter" idx="12"/>
          </p:nvPr>
        </p:nvSpPr>
        <p:spPr/>
        <p:txBody>
          <a:bodyPr/>
          <a:lstStyle/>
          <a:p>
            <a:r>
              <a:rPr lang="en-US"/>
              <a:t>Page </a:t>
            </a:r>
            <a:fld id="{9D46F3A4-F478-9440-BC8E-B732027F4C86}" type="slidenum">
              <a:rPr lang="en-US" smtClean="0"/>
              <a:pPr/>
              <a:t>35</a:t>
            </a:fld>
            <a:endParaRPr lang="en-US" dirty="0"/>
          </a:p>
        </p:txBody>
      </p:sp>
      <p:sp>
        <p:nvSpPr>
          <p:cNvPr id="8" name="Fußzeilenplatzhalter 11">
            <a:extLst>
              <a:ext uri="{FF2B5EF4-FFF2-40B4-BE49-F238E27FC236}">
                <a16:creationId xmlns:a16="http://schemas.microsoft.com/office/drawing/2014/main" id="{9AD31521-7799-4A59-96DF-5EAA4C0CBD83}"/>
              </a:ext>
            </a:extLst>
          </p:cNvPr>
          <p:cNvSpPr>
            <a:spLocks noGrp="1"/>
          </p:cNvSpPr>
          <p:nvPr>
            <p:ph type="ftr" sz="quarter" idx="11"/>
          </p:nvPr>
        </p:nvSpPr>
        <p:spPr>
          <a:xfrm>
            <a:off x="2255308" y="6524625"/>
            <a:ext cx="7008284" cy="215900"/>
          </a:xfrm>
        </p:spPr>
        <p:txBody>
          <a:bodyPr/>
          <a:lstStyle/>
          <a:p>
            <a:r>
              <a:rPr lang="en-US" dirty="0"/>
              <a:t>Predicting Disease Spread, Maximilian Tornow</a:t>
            </a:r>
          </a:p>
        </p:txBody>
      </p:sp>
      <p:sp>
        <p:nvSpPr>
          <p:cNvPr id="3" name="Oval 2">
            <a:extLst>
              <a:ext uri="{FF2B5EF4-FFF2-40B4-BE49-F238E27FC236}">
                <a16:creationId xmlns:a16="http://schemas.microsoft.com/office/drawing/2014/main" id="{BCA9857C-51C3-4858-8E3F-1354B7E8DB79}"/>
              </a:ext>
            </a:extLst>
          </p:cNvPr>
          <p:cNvSpPr/>
          <p:nvPr/>
        </p:nvSpPr>
        <p:spPr bwMode="auto">
          <a:xfrm>
            <a:off x="6072300" y="4762199"/>
            <a:ext cx="1008112" cy="504056"/>
          </a:xfrm>
          <a:prstGeom prst="ellipse">
            <a:avLst/>
          </a:prstGeom>
          <a:noFill/>
          <a:ln w="38100"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a:ln>
                <a:noFill/>
              </a:ln>
              <a:solidFill>
                <a:srgbClr val="000000"/>
              </a:solidFill>
              <a:effectLst/>
              <a:latin typeface="Arial" charset="0"/>
              <a:ea typeface="ＭＳ Ｐゴシック" charset="0"/>
              <a:cs typeface="Arial" charset="0"/>
            </a:endParaRPr>
          </a:p>
        </p:txBody>
      </p:sp>
    </p:spTree>
    <p:extLst>
      <p:ext uri="{BB962C8B-B14F-4D97-AF65-F5344CB8AC3E}">
        <p14:creationId xmlns:p14="http://schemas.microsoft.com/office/powerpoint/2010/main" val="1496392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0723E-576B-4CD5-8010-A9DE8C00A805}"/>
              </a:ext>
            </a:extLst>
          </p:cNvPr>
          <p:cNvSpPr>
            <a:spLocks noGrp="1"/>
          </p:cNvSpPr>
          <p:nvPr>
            <p:ph type="title"/>
          </p:nvPr>
        </p:nvSpPr>
        <p:spPr/>
        <p:txBody>
          <a:bodyPr/>
          <a:lstStyle/>
          <a:p>
            <a:r>
              <a:rPr lang="de-DE" dirty="0" err="1"/>
              <a:t>Conclusion</a:t>
            </a:r>
            <a:r>
              <a:rPr lang="de-DE" dirty="0"/>
              <a:t> #2</a:t>
            </a:r>
            <a:endParaRPr lang="en-GB" dirty="0"/>
          </a:p>
        </p:txBody>
      </p:sp>
      <p:sp>
        <p:nvSpPr>
          <p:cNvPr id="3" name="Content Placeholder 2">
            <a:extLst>
              <a:ext uri="{FF2B5EF4-FFF2-40B4-BE49-F238E27FC236}">
                <a16:creationId xmlns:a16="http://schemas.microsoft.com/office/drawing/2014/main" id="{9FFBB66B-70A5-4C76-8A03-17510A35F5CE}"/>
              </a:ext>
            </a:extLst>
          </p:cNvPr>
          <p:cNvSpPr>
            <a:spLocks noGrp="1"/>
          </p:cNvSpPr>
          <p:nvPr>
            <p:ph idx="1"/>
          </p:nvPr>
        </p:nvSpPr>
        <p:spPr/>
        <p:txBody>
          <a:bodyPr/>
          <a:lstStyle/>
          <a:p>
            <a:pPr>
              <a:buFont typeface="Arial" panose="020B0604020202020204" pitchFamily="34" charset="0"/>
              <a:buChar char="•"/>
            </a:pPr>
            <a:r>
              <a:rPr lang="de-DE" sz="2200" dirty="0" err="1"/>
              <a:t>It</a:t>
            </a:r>
            <a:r>
              <a:rPr lang="de-DE" sz="2200" dirty="0"/>
              <a:t> </a:t>
            </a:r>
            <a:r>
              <a:rPr lang="de-DE" sz="2200" dirty="0" err="1"/>
              <a:t>is</a:t>
            </a:r>
            <a:r>
              <a:rPr lang="de-DE" sz="2200" dirty="0"/>
              <a:t> </a:t>
            </a:r>
            <a:r>
              <a:rPr lang="de-DE" sz="2200" dirty="0" err="1"/>
              <a:t>indeed</a:t>
            </a:r>
            <a:r>
              <a:rPr lang="de-DE" sz="2200" dirty="0"/>
              <a:t> possible </a:t>
            </a:r>
            <a:r>
              <a:rPr lang="de-DE" sz="2200" dirty="0" err="1"/>
              <a:t>to</a:t>
            </a:r>
            <a:r>
              <a:rPr lang="de-DE" sz="2200" dirty="0"/>
              <a:t> </a:t>
            </a:r>
            <a:r>
              <a:rPr lang="de-DE" sz="2200" dirty="0" err="1"/>
              <a:t>get</a:t>
            </a:r>
            <a:r>
              <a:rPr lang="de-DE" sz="2200" dirty="0"/>
              <a:t> a </a:t>
            </a:r>
            <a:r>
              <a:rPr lang="de-DE" sz="2200" dirty="0" err="1"/>
              <a:t>better</a:t>
            </a:r>
            <a:r>
              <a:rPr lang="de-DE" sz="2200" dirty="0"/>
              <a:t> </a:t>
            </a:r>
            <a:r>
              <a:rPr lang="de-DE" sz="2200" dirty="0" err="1"/>
              <a:t>result</a:t>
            </a:r>
            <a:r>
              <a:rPr lang="de-DE" sz="2200" dirty="0"/>
              <a:t> </a:t>
            </a:r>
            <a:r>
              <a:rPr lang="de-DE" sz="2200" dirty="0" err="1"/>
              <a:t>than</a:t>
            </a:r>
            <a:r>
              <a:rPr lang="de-DE" sz="2200" dirty="0"/>
              <a:t> just </a:t>
            </a:r>
            <a:r>
              <a:rPr lang="de-DE" sz="2200" dirty="0" err="1"/>
              <a:t>guessing</a:t>
            </a:r>
            <a:r>
              <a:rPr lang="de-DE" sz="2200" dirty="0"/>
              <a:t> (</a:t>
            </a:r>
            <a:r>
              <a:rPr lang="de-DE" sz="2200" dirty="0" err="1"/>
              <a:t>mean</a:t>
            </a:r>
            <a:r>
              <a:rPr lang="de-DE" sz="2200" dirty="0"/>
              <a:t> </a:t>
            </a:r>
            <a:r>
              <a:rPr lang="de-DE" sz="2200" dirty="0" err="1"/>
              <a:t>method</a:t>
            </a:r>
            <a:r>
              <a:rPr lang="de-DE" sz="2200" dirty="0"/>
              <a:t>)</a:t>
            </a:r>
          </a:p>
          <a:p>
            <a:pPr>
              <a:buFont typeface="Arial" panose="020B0604020202020204" pitchFamily="34" charset="0"/>
              <a:buChar char="•"/>
            </a:pPr>
            <a:endParaRPr lang="de-DE" sz="2200" dirty="0"/>
          </a:p>
          <a:p>
            <a:pPr>
              <a:buFont typeface="Arial" panose="020B0604020202020204" pitchFamily="34" charset="0"/>
              <a:buChar char="•"/>
            </a:pPr>
            <a:r>
              <a:rPr lang="de-DE" sz="2200" dirty="0" err="1"/>
              <a:t>Probably</a:t>
            </a:r>
            <a:r>
              <a:rPr lang="de-DE" sz="2200" dirty="0"/>
              <a:t> not </a:t>
            </a:r>
            <a:r>
              <a:rPr lang="de-DE" sz="2200" dirty="0" err="1"/>
              <a:t>one</a:t>
            </a:r>
            <a:r>
              <a:rPr lang="de-DE" sz="2200" dirty="0"/>
              <a:t> </a:t>
            </a:r>
            <a:r>
              <a:rPr lang="de-DE" sz="2200" dirty="0" err="1"/>
              <a:t>fits</a:t>
            </a:r>
            <a:r>
              <a:rPr lang="de-DE" sz="2200" dirty="0"/>
              <a:t> all</a:t>
            </a:r>
          </a:p>
          <a:p>
            <a:pPr lvl="1">
              <a:buFont typeface="Arial" panose="020B0604020202020204" pitchFamily="34" charset="0"/>
              <a:buChar char="•"/>
            </a:pPr>
            <a:r>
              <a:rPr lang="de-DE" sz="2200" dirty="0" err="1"/>
              <a:t>Would</a:t>
            </a:r>
            <a:r>
              <a:rPr lang="de-DE" sz="2200" dirty="0"/>
              <a:t> </a:t>
            </a:r>
            <a:r>
              <a:rPr lang="de-DE" sz="2200" dirty="0" err="1"/>
              <a:t>be</a:t>
            </a:r>
            <a:r>
              <a:rPr lang="de-DE" sz="2200" dirty="0"/>
              <a:t> </a:t>
            </a:r>
            <a:r>
              <a:rPr lang="de-DE" sz="2200" dirty="0" err="1"/>
              <a:t>better</a:t>
            </a:r>
            <a:r>
              <a:rPr lang="de-DE" sz="2200" dirty="0"/>
              <a:t> </a:t>
            </a:r>
            <a:r>
              <a:rPr lang="de-DE" sz="2200" dirty="0" err="1"/>
              <a:t>to</a:t>
            </a:r>
            <a:r>
              <a:rPr lang="de-DE" sz="2200" dirty="0"/>
              <a:t> </a:t>
            </a:r>
            <a:r>
              <a:rPr lang="de-DE" sz="2200" dirty="0" err="1"/>
              <a:t>use</a:t>
            </a:r>
            <a:r>
              <a:rPr lang="de-DE" sz="2200" dirty="0"/>
              <a:t> </a:t>
            </a:r>
            <a:r>
              <a:rPr lang="de-DE" sz="2200" dirty="0" err="1"/>
              <a:t>one</a:t>
            </a:r>
            <a:r>
              <a:rPr lang="de-DE" sz="2200" dirty="0"/>
              <a:t> </a:t>
            </a:r>
            <a:r>
              <a:rPr lang="de-DE" sz="2200" dirty="0" err="1"/>
              <a:t>model</a:t>
            </a:r>
            <a:r>
              <a:rPr lang="de-DE" sz="2200" dirty="0"/>
              <a:t> </a:t>
            </a:r>
            <a:r>
              <a:rPr lang="de-DE" sz="2200" dirty="0" err="1"/>
              <a:t>for</a:t>
            </a:r>
            <a:r>
              <a:rPr lang="de-DE" sz="2200" dirty="0"/>
              <a:t> </a:t>
            </a:r>
            <a:r>
              <a:rPr lang="de-DE" sz="2200" dirty="0" err="1"/>
              <a:t>each</a:t>
            </a:r>
            <a:r>
              <a:rPr lang="de-DE" sz="2200" dirty="0"/>
              <a:t> </a:t>
            </a:r>
            <a:r>
              <a:rPr lang="de-DE" sz="2200" dirty="0" err="1"/>
              <a:t>city</a:t>
            </a:r>
            <a:endParaRPr lang="de-DE" sz="2200" dirty="0"/>
          </a:p>
          <a:p>
            <a:pPr>
              <a:buFont typeface="Arial" panose="020B0604020202020204" pitchFamily="34" charset="0"/>
              <a:buChar char="•"/>
            </a:pPr>
            <a:endParaRPr lang="de-DE" sz="2200" dirty="0"/>
          </a:p>
        </p:txBody>
      </p:sp>
      <p:sp>
        <p:nvSpPr>
          <p:cNvPr id="4" name="Date Placeholder 3">
            <a:extLst>
              <a:ext uri="{FF2B5EF4-FFF2-40B4-BE49-F238E27FC236}">
                <a16:creationId xmlns:a16="http://schemas.microsoft.com/office/drawing/2014/main" id="{44DB923F-6C1B-4600-A39A-7FD0805C9FB2}"/>
              </a:ext>
            </a:extLst>
          </p:cNvPr>
          <p:cNvSpPr>
            <a:spLocks noGrp="1"/>
          </p:cNvSpPr>
          <p:nvPr>
            <p:ph type="dt" sz="half" idx="10"/>
          </p:nvPr>
        </p:nvSpPr>
        <p:spPr/>
        <p:txBody>
          <a:bodyPr/>
          <a:lstStyle/>
          <a:p>
            <a:fld id="{7BD52081-C19B-4182-AC87-EFBFD12D780C}" type="datetime1">
              <a:rPr lang="en-US" smtClean="0"/>
              <a:t>5/31/2018</a:t>
            </a:fld>
            <a:endParaRPr lang="en-US" dirty="0"/>
          </a:p>
        </p:txBody>
      </p:sp>
      <p:sp>
        <p:nvSpPr>
          <p:cNvPr id="6" name="Slide Number Placeholder 5">
            <a:extLst>
              <a:ext uri="{FF2B5EF4-FFF2-40B4-BE49-F238E27FC236}">
                <a16:creationId xmlns:a16="http://schemas.microsoft.com/office/drawing/2014/main" id="{56C09C63-39C2-45A0-B768-C206E61CB397}"/>
              </a:ext>
            </a:extLst>
          </p:cNvPr>
          <p:cNvSpPr>
            <a:spLocks noGrp="1"/>
          </p:cNvSpPr>
          <p:nvPr>
            <p:ph type="sldNum" sz="quarter" idx="12"/>
          </p:nvPr>
        </p:nvSpPr>
        <p:spPr/>
        <p:txBody>
          <a:bodyPr/>
          <a:lstStyle/>
          <a:p>
            <a:r>
              <a:rPr lang="en-US"/>
              <a:t>Page </a:t>
            </a:r>
            <a:fld id="{9D46F3A4-F478-9440-BC8E-B732027F4C86}" type="slidenum">
              <a:rPr lang="en-US" smtClean="0"/>
              <a:pPr/>
              <a:t>36</a:t>
            </a:fld>
            <a:endParaRPr lang="en-US" dirty="0"/>
          </a:p>
        </p:txBody>
      </p:sp>
      <p:sp>
        <p:nvSpPr>
          <p:cNvPr id="7" name="Fußzeilenplatzhalter 11">
            <a:extLst>
              <a:ext uri="{FF2B5EF4-FFF2-40B4-BE49-F238E27FC236}">
                <a16:creationId xmlns:a16="http://schemas.microsoft.com/office/drawing/2014/main" id="{E0503529-00F9-4193-826E-0A49C61EEE60}"/>
              </a:ext>
            </a:extLst>
          </p:cNvPr>
          <p:cNvSpPr>
            <a:spLocks noGrp="1"/>
          </p:cNvSpPr>
          <p:nvPr>
            <p:ph type="ftr" sz="quarter" idx="11"/>
          </p:nvPr>
        </p:nvSpPr>
        <p:spPr>
          <a:xfrm>
            <a:off x="2255308" y="6524625"/>
            <a:ext cx="7008284" cy="215900"/>
          </a:xfrm>
        </p:spPr>
        <p:txBody>
          <a:bodyPr/>
          <a:lstStyle/>
          <a:p>
            <a:r>
              <a:rPr lang="en-US" dirty="0"/>
              <a:t>Predicting Disease Spread, Maximilian Tornow</a:t>
            </a:r>
          </a:p>
        </p:txBody>
      </p:sp>
    </p:spTree>
    <p:extLst>
      <p:ext uri="{BB962C8B-B14F-4D97-AF65-F5344CB8AC3E}">
        <p14:creationId xmlns:p14="http://schemas.microsoft.com/office/powerpoint/2010/main" val="17059371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FC242-93EA-46E8-9D4A-E1958C50FA8F}"/>
              </a:ext>
            </a:extLst>
          </p:cNvPr>
          <p:cNvSpPr>
            <a:spLocks noGrp="1"/>
          </p:cNvSpPr>
          <p:nvPr>
            <p:ph type="title"/>
          </p:nvPr>
        </p:nvSpPr>
        <p:spPr/>
        <p:txBody>
          <a:bodyPr/>
          <a:lstStyle/>
          <a:p>
            <a:r>
              <a:rPr lang="de-DE" dirty="0"/>
              <a:t>Outlook</a:t>
            </a:r>
            <a:endParaRPr lang="en-GB" dirty="0"/>
          </a:p>
        </p:txBody>
      </p:sp>
      <p:sp>
        <p:nvSpPr>
          <p:cNvPr id="3" name="Content Placeholder 2">
            <a:extLst>
              <a:ext uri="{FF2B5EF4-FFF2-40B4-BE49-F238E27FC236}">
                <a16:creationId xmlns:a16="http://schemas.microsoft.com/office/drawing/2014/main" id="{9A47C67E-1C78-43D1-9B9D-951D5040A74F}"/>
              </a:ext>
            </a:extLst>
          </p:cNvPr>
          <p:cNvSpPr>
            <a:spLocks noGrp="1"/>
          </p:cNvSpPr>
          <p:nvPr>
            <p:ph idx="1"/>
          </p:nvPr>
        </p:nvSpPr>
        <p:spPr/>
        <p:txBody>
          <a:bodyPr/>
          <a:lstStyle/>
          <a:p>
            <a:pPr>
              <a:buFont typeface="Arial" panose="020B0604020202020204" pitchFamily="34" charset="0"/>
              <a:buChar char="•"/>
            </a:pPr>
            <a:r>
              <a:rPr lang="de-DE" sz="2200" dirty="0"/>
              <a:t>Models </a:t>
            </a:r>
            <a:r>
              <a:rPr lang="de-DE" sz="2200" dirty="0" err="1"/>
              <a:t>need</a:t>
            </a:r>
            <a:r>
              <a:rPr lang="de-DE" sz="2200" dirty="0"/>
              <a:t> </a:t>
            </a:r>
            <a:r>
              <a:rPr lang="de-DE" sz="2200" dirty="0" err="1"/>
              <a:t>more</a:t>
            </a:r>
            <a:r>
              <a:rPr lang="de-DE" sz="2200" dirty="0"/>
              <a:t> </a:t>
            </a:r>
            <a:r>
              <a:rPr lang="de-DE" sz="2200" dirty="0" err="1"/>
              <a:t>tuning</a:t>
            </a:r>
            <a:endParaRPr lang="de-DE" sz="2200" dirty="0"/>
          </a:p>
          <a:p>
            <a:pPr>
              <a:buFont typeface="Arial" panose="020B0604020202020204" pitchFamily="34" charset="0"/>
              <a:buChar char="•"/>
            </a:pPr>
            <a:endParaRPr lang="de-DE" sz="2200" dirty="0"/>
          </a:p>
          <a:p>
            <a:pPr>
              <a:buFont typeface="Arial" panose="020B0604020202020204" pitchFamily="34" charset="0"/>
              <a:buChar char="•"/>
            </a:pPr>
            <a:r>
              <a:rPr lang="de-DE" sz="2200" dirty="0"/>
              <a:t>Different </a:t>
            </a:r>
            <a:r>
              <a:rPr lang="de-DE" sz="2200" dirty="0" err="1"/>
              <a:t>methods</a:t>
            </a:r>
            <a:r>
              <a:rPr lang="de-DE" sz="2200" dirty="0"/>
              <a:t> </a:t>
            </a:r>
            <a:r>
              <a:rPr lang="de-DE" sz="2200" dirty="0" err="1"/>
              <a:t>for</a:t>
            </a:r>
            <a:r>
              <a:rPr lang="de-DE" sz="2200" dirty="0"/>
              <a:t> different </a:t>
            </a:r>
            <a:r>
              <a:rPr lang="de-DE" sz="2200" dirty="0" err="1"/>
              <a:t>cities</a:t>
            </a:r>
            <a:endParaRPr lang="de-DE" sz="2200" dirty="0"/>
          </a:p>
          <a:p>
            <a:pPr>
              <a:buFont typeface="Arial" panose="020B0604020202020204" pitchFamily="34" charset="0"/>
              <a:buChar char="•"/>
            </a:pPr>
            <a:endParaRPr lang="de-DE" sz="2200" dirty="0"/>
          </a:p>
          <a:p>
            <a:pPr>
              <a:buFont typeface="Arial" panose="020B0604020202020204" pitchFamily="34" charset="0"/>
              <a:buChar char="•"/>
            </a:pPr>
            <a:r>
              <a:rPr lang="de-DE" sz="2200" dirty="0"/>
              <a:t>Pattern </a:t>
            </a:r>
            <a:r>
              <a:rPr lang="de-DE" sz="2200" dirty="0" err="1"/>
              <a:t>recognition</a:t>
            </a:r>
            <a:r>
              <a:rPr lang="de-DE" sz="2200" dirty="0"/>
              <a:t> </a:t>
            </a:r>
            <a:r>
              <a:rPr lang="de-DE" sz="2200" dirty="0" err="1"/>
              <a:t>with</a:t>
            </a:r>
            <a:r>
              <a:rPr lang="de-DE" sz="2200" dirty="0"/>
              <a:t> </a:t>
            </a:r>
            <a:r>
              <a:rPr lang="de-DE" sz="2200" dirty="0" err="1"/>
              <a:t>Neural</a:t>
            </a:r>
            <a:r>
              <a:rPr lang="de-DE" sz="2200" dirty="0"/>
              <a:t> Networks</a:t>
            </a:r>
          </a:p>
          <a:p>
            <a:pPr>
              <a:buFont typeface="Arial" panose="020B0604020202020204" pitchFamily="34" charset="0"/>
              <a:buChar char="•"/>
            </a:pPr>
            <a:endParaRPr lang="de-DE" sz="2200" dirty="0"/>
          </a:p>
          <a:p>
            <a:pPr>
              <a:buFont typeface="Arial" panose="020B0604020202020204" pitchFamily="34" charset="0"/>
              <a:buChar char="•"/>
            </a:pPr>
            <a:r>
              <a:rPr lang="de-DE" sz="2200" dirty="0"/>
              <a:t>Use PCs </a:t>
            </a:r>
            <a:r>
              <a:rPr lang="de-DE" sz="2200" dirty="0" err="1"/>
              <a:t>derived</a:t>
            </a:r>
            <a:r>
              <a:rPr lang="de-DE" sz="2200" dirty="0"/>
              <a:t> </a:t>
            </a:r>
            <a:r>
              <a:rPr lang="de-DE" sz="2200" dirty="0" err="1"/>
              <a:t>for</a:t>
            </a:r>
            <a:r>
              <a:rPr lang="de-DE" sz="2200" dirty="0"/>
              <a:t> </a:t>
            </a:r>
            <a:r>
              <a:rPr lang="de-DE" sz="2200" dirty="0" err="1"/>
              <a:t>models</a:t>
            </a:r>
            <a:endParaRPr lang="de-DE" sz="2200" dirty="0"/>
          </a:p>
          <a:p>
            <a:pPr>
              <a:buFont typeface="Arial" panose="020B0604020202020204" pitchFamily="34" charset="0"/>
              <a:buChar char="•"/>
            </a:pPr>
            <a:endParaRPr lang="de-DE" sz="2200" dirty="0"/>
          </a:p>
          <a:p>
            <a:endParaRPr lang="en-GB" dirty="0"/>
          </a:p>
        </p:txBody>
      </p:sp>
      <p:sp>
        <p:nvSpPr>
          <p:cNvPr id="4" name="Date Placeholder 3">
            <a:extLst>
              <a:ext uri="{FF2B5EF4-FFF2-40B4-BE49-F238E27FC236}">
                <a16:creationId xmlns:a16="http://schemas.microsoft.com/office/drawing/2014/main" id="{C60F28DA-F1BE-4438-9330-02F972B09CE6}"/>
              </a:ext>
            </a:extLst>
          </p:cNvPr>
          <p:cNvSpPr>
            <a:spLocks noGrp="1"/>
          </p:cNvSpPr>
          <p:nvPr>
            <p:ph type="dt" sz="half" idx="10"/>
          </p:nvPr>
        </p:nvSpPr>
        <p:spPr/>
        <p:txBody>
          <a:bodyPr/>
          <a:lstStyle/>
          <a:p>
            <a:fld id="{7BD52081-C19B-4182-AC87-EFBFD12D780C}" type="datetime1">
              <a:rPr lang="en-US" smtClean="0"/>
              <a:t>5/31/2018</a:t>
            </a:fld>
            <a:endParaRPr lang="en-US" dirty="0"/>
          </a:p>
        </p:txBody>
      </p:sp>
      <p:sp>
        <p:nvSpPr>
          <p:cNvPr id="6" name="Slide Number Placeholder 5">
            <a:extLst>
              <a:ext uri="{FF2B5EF4-FFF2-40B4-BE49-F238E27FC236}">
                <a16:creationId xmlns:a16="http://schemas.microsoft.com/office/drawing/2014/main" id="{98114215-7BE1-4E3C-85E6-48590A6A375D}"/>
              </a:ext>
            </a:extLst>
          </p:cNvPr>
          <p:cNvSpPr>
            <a:spLocks noGrp="1"/>
          </p:cNvSpPr>
          <p:nvPr>
            <p:ph type="sldNum" sz="quarter" idx="12"/>
          </p:nvPr>
        </p:nvSpPr>
        <p:spPr/>
        <p:txBody>
          <a:bodyPr/>
          <a:lstStyle/>
          <a:p>
            <a:r>
              <a:rPr lang="en-US"/>
              <a:t>Page </a:t>
            </a:r>
            <a:fld id="{9D46F3A4-F478-9440-BC8E-B732027F4C86}" type="slidenum">
              <a:rPr lang="en-US" smtClean="0"/>
              <a:pPr/>
              <a:t>37</a:t>
            </a:fld>
            <a:endParaRPr lang="en-US" dirty="0"/>
          </a:p>
        </p:txBody>
      </p:sp>
      <p:sp>
        <p:nvSpPr>
          <p:cNvPr id="7" name="Fußzeilenplatzhalter 11">
            <a:extLst>
              <a:ext uri="{FF2B5EF4-FFF2-40B4-BE49-F238E27FC236}">
                <a16:creationId xmlns:a16="http://schemas.microsoft.com/office/drawing/2014/main" id="{F2C6E9ED-E862-420C-B4EF-990833E26D83}"/>
              </a:ext>
            </a:extLst>
          </p:cNvPr>
          <p:cNvSpPr>
            <a:spLocks noGrp="1"/>
          </p:cNvSpPr>
          <p:nvPr>
            <p:ph type="ftr" sz="quarter" idx="11"/>
          </p:nvPr>
        </p:nvSpPr>
        <p:spPr>
          <a:xfrm>
            <a:off x="2255308" y="6524625"/>
            <a:ext cx="7008284" cy="215900"/>
          </a:xfrm>
        </p:spPr>
        <p:txBody>
          <a:bodyPr/>
          <a:lstStyle/>
          <a:p>
            <a:r>
              <a:rPr lang="en-US" dirty="0"/>
              <a:t>Predicting Disease Spread, Maximilian Tornow</a:t>
            </a:r>
          </a:p>
        </p:txBody>
      </p:sp>
    </p:spTree>
    <p:extLst>
      <p:ext uri="{BB962C8B-B14F-4D97-AF65-F5344CB8AC3E}">
        <p14:creationId xmlns:p14="http://schemas.microsoft.com/office/powerpoint/2010/main" val="2219686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E3F42-7534-421B-81EC-B19977F4C42E}"/>
              </a:ext>
            </a:extLst>
          </p:cNvPr>
          <p:cNvSpPr>
            <a:spLocks noGrp="1"/>
          </p:cNvSpPr>
          <p:nvPr>
            <p:ph type="title"/>
          </p:nvPr>
        </p:nvSpPr>
        <p:spPr/>
        <p:txBody>
          <a:bodyPr/>
          <a:lstStyle/>
          <a:p>
            <a:r>
              <a:rPr lang="de-DE" dirty="0"/>
              <a:t>Additional </a:t>
            </a:r>
            <a:r>
              <a:rPr lang="de-DE" dirty="0" err="1"/>
              <a:t>information</a:t>
            </a:r>
            <a:endParaRPr lang="en-GB" dirty="0"/>
          </a:p>
        </p:txBody>
      </p:sp>
      <p:sp>
        <p:nvSpPr>
          <p:cNvPr id="4" name="Date Placeholder 3">
            <a:extLst>
              <a:ext uri="{FF2B5EF4-FFF2-40B4-BE49-F238E27FC236}">
                <a16:creationId xmlns:a16="http://schemas.microsoft.com/office/drawing/2014/main" id="{4AB70984-9A45-4A75-A53E-5D33040376B5}"/>
              </a:ext>
            </a:extLst>
          </p:cNvPr>
          <p:cNvSpPr>
            <a:spLocks noGrp="1"/>
          </p:cNvSpPr>
          <p:nvPr>
            <p:ph type="dt" sz="half" idx="10"/>
          </p:nvPr>
        </p:nvSpPr>
        <p:spPr/>
        <p:txBody>
          <a:bodyPr/>
          <a:lstStyle/>
          <a:p>
            <a:fld id="{7BD52081-C19B-4182-AC87-EFBFD12D780C}" type="datetime1">
              <a:rPr lang="en-US" smtClean="0"/>
              <a:t>5/31/2018</a:t>
            </a:fld>
            <a:endParaRPr lang="en-US" dirty="0"/>
          </a:p>
        </p:txBody>
      </p:sp>
      <p:sp>
        <p:nvSpPr>
          <p:cNvPr id="6" name="Slide Number Placeholder 5">
            <a:extLst>
              <a:ext uri="{FF2B5EF4-FFF2-40B4-BE49-F238E27FC236}">
                <a16:creationId xmlns:a16="http://schemas.microsoft.com/office/drawing/2014/main" id="{51EB0A90-D4EE-4391-ACCA-CEC6AA2EAC62}"/>
              </a:ext>
            </a:extLst>
          </p:cNvPr>
          <p:cNvSpPr>
            <a:spLocks noGrp="1"/>
          </p:cNvSpPr>
          <p:nvPr>
            <p:ph type="sldNum" sz="quarter" idx="12"/>
          </p:nvPr>
        </p:nvSpPr>
        <p:spPr/>
        <p:txBody>
          <a:bodyPr/>
          <a:lstStyle/>
          <a:p>
            <a:r>
              <a:rPr lang="en-US"/>
              <a:t>Page </a:t>
            </a:r>
            <a:fld id="{9D46F3A4-F478-9440-BC8E-B732027F4C86}" type="slidenum">
              <a:rPr lang="en-US" smtClean="0"/>
              <a:pPr/>
              <a:t>38</a:t>
            </a:fld>
            <a:endParaRPr lang="en-US" dirty="0"/>
          </a:p>
        </p:txBody>
      </p:sp>
      <p:sp>
        <p:nvSpPr>
          <p:cNvPr id="7" name="Fußzeilenplatzhalter 11">
            <a:extLst>
              <a:ext uri="{FF2B5EF4-FFF2-40B4-BE49-F238E27FC236}">
                <a16:creationId xmlns:a16="http://schemas.microsoft.com/office/drawing/2014/main" id="{C4D5E2B1-4E4D-4D98-8F94-43822227B22E}"/>
              </a:ext>
            </a:extLst>
          </p:cNvPr>
          <p:cNvSpPr>
            <a:spLocks noGrp="1"/>
          </p:cNvSpPr>
          <p:nvPr>
            <p:ph type="ftr" sz="quarter" idx="11"/>
          </p:nvPr>
        </p:nvSpPr>
        <p:spPr>
          <a:xfrm>
            <a:off x="2255308" y="6524625"/>
            <a:ext cx="7008284" cy="215900"/>
          </a:xfrm>
        </p:spPr>
        <p:txBody>
          <a:bodyPr/>
          <a:lstStyle/>
          <a:p>
            <a:r>
              <a:rPr lang="en-US" dirty="0"/>
              <a:t>Predicting Disease Spread, Maximilian Tornow</a:t>
            </a:r>
          </a:p>
        </p:txBody>
      </p:sp>
      <p:sp>
        <p:nvSpPr>
          <p:cNvPr id="8" name="Content Placeholder 7">
            <a:extLst>
              <a:ext uri="{FF2B5EF4-FFF2-40B4-BE49-F238E27FC236}">
                <a16:creationId xmlns:a16="http://schemas.microsoft.com/office/drawing/2014/main" id="{3AF1ECCD-0DF7-4227-B602-57931C09F7FE}"/>
              </a:ext>
            </a:extLst>
          </p:cNvPr>
          <p:cNvSpPr txBox="1">
            <a:spLocks noGrp="1"/>
          </p:cNvSpPr>
          <p:nvPr>
            <p:ph idx="1"/>
          </p:nvPr>
        </p:nvSpPr>
        <p:spPr>
          <a:xfrm>
            <a:off x="911225" y="805659"/>
            <a:ext cx="5110373" cy="5401479"/>
          </a:xfrm>
          <a:prstGeom prst="rect">
            <a:avLst/>
          </a:prstGeom>
          <a:noFill/>
        </p:spPr>
        <p:txBody>
          <a:bodyPr wrap="none" rtlCol="0">
            <a:spAutoFit/>
          </a:bodyPr>
          <a:lstStyle/>
          <a:p>
            <a:pPr marL="285750" indent="-285750">
              <a:buFont typeface="Arial" panose="020B0604020202020204" pitchFamily="34" charset="0"/>
              <a:buChar char="•"/>
            </a:pPr>
            <a:r>
              <a:rPr lang="en-US" sz="1500" dirty="0">
                <a:hlinkClick r:id="rId2" action="ppaction://hlinksldjump"/>
              </a:rPr>
              <a:t>Why?</a:t>
            </a:r>
            <a:endParaRPr lang="en-US" sz="1500" dirty="0"/>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r>
              <a:rPr lang="en-US" sz="1500" dirty="0">
                <a:hlinkClick r:id="rId3" action="ppaction://hlinksldjump"/>
              </a:rPr>
              <a:t>Data used</a:t>
            </a:r>
            <a:endParaRPr lang="en-US" sz="1500" dirty="0"/>
          </a:p>
          <a:p>
            <a:pPr marL="285750" indent="-285750">
              <a:buFont typeface="Arial" panose="020B0604020202020204" pitchFamily="34" charset="0"/>
              <a:buChar char="•"/>
            </a:pPr>
            <a:r>
              <a:rPr lang="en-US" sz="1500" dirty="0">
                <a:hlinkClick r:id="rId4" action="ppaction://hlinksldjump"/>
              </a:rPr>
              <a:t>Exploratory analysis</a:t>
            </a:r>
            <a:endParaRPr lang="en-US" sz="1500" dirty="0"/>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r>
              <a:rPr lang="en-US" sz="1500" dirty="0">
                <a:hlinkClick r:id="rId5" action="ppaction://hlinksldjump"/>
              </a:rPr>
              <a:t>Problems</a:t>
            </a:r>
            <a:endParaRPr lang="en-US" sz="1500" dirty="0"/>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r>
              <a:rPr lang="en-US" sz="1500" dirty="0">
                <a:hlinkClick r:id="rId6" action="ppaction://hlinksldjump"/>
              </a:rPr>
              <a:t>Data modeling</a:t>
            </a:r>
            <a:endParaRPr lang="en-US" sz="1500" dirty="0"/>
          </a:p>
          <a:p>
            <a:pPr marL="742950" lvl="1" indent="-285750">
              <a:buFont typeface="Arial" panose="020B0604020202020204" pitchFamily="34" charset="0"/>
              <a:buChar char="•"/>
            </a:pPr>
            <a:r>
              <a:rPr lang="en-US" sz="1500" dirty="0">
                <a:hlinkClick r:id="rId7" action="ppaction://hlinksldjump"/>
              </a:rPr>
              <a:t>Common linear models (optimized / non-optimized)</a:t>
            </a:r>
            <a:endParaRPr lang="en-US" sz="1500" dirty="0"/>
          </a:p>
          <a:p>
            <a:pPr marL="742950" lvl="1" indent="-285750">
              <a:buFont typeface="Arial" panose="020B0604020202020204" pitchFamily="34" charset="0"/>
              <a:buChar char="•"/>
            </a:pPr>
            <a:r>
              <a:rPr lang="en-US" sz="1500" dirty="0">
                <a:hlinkClick r:id="rId8" action="ppaction://hlinksldjump"/>
              </a:rPr>
              <a:t>Tree model (</a:t>
            </a:r>
            <a:r>
              <a:rPr lang="en-US" sz="1500" dirty="0" err="1">
                <a:hlinkClick r:id="rId8" action="ppaction://hlinksldjump"/>
              </a:rPr>
              <a:t>XGBoost</a:t>
            </a:r>
            <a:r>
              <a:rPr lang="en-US" sz="1500" dirty="0">
                <a:hlinkClick r:id="rId8" action="ppaction://hlinksldjump"/>
              </a:rPr>
              <a:t>)</a:t>
            </a:r>
            <a:endParaRPr lang="en-US" sz="1500" dirty="0"/>
          </a:p>
          <a:p>
            <a:pPr marL="742950" lvl="1" indent="-285750">
              <a:buFont typeface="Arial" panose="020B0604020202020204" pitchFamily="34" charset="0"/>
              <a:buChar char="•"/>
            </a:pPr>
            <a:r>
              <a:rPr lang="en-US" sz="1500" dirty="0">
                <a:hlinkClick r:id="rId9" action="ppaction://hlinksldjump"/>
              </a:rPr>
              <a:t>Negative binomial regression</a:t>
            </a:r>
            <a:endParaRPr lang="en-US" sz="1500" dirty="0"/>
          </a:p>
          <a:p>
            <a:pPr marL="742950" lvl="1" indent="-285750">
              <a:buFont typeface="Arial" panose="020B0604020202020204" pitchFamily="34" charset="0"/>
              <a:buChar char="•"/>
            </a:pPr>
            <a:r>
              <a:rPr lang="en-US" sz="1500" dirty="0">
                <a:hlinkClick r:id="rId10" action="ppaction://hlinksldjump"/>
              </a:rPr>
              <a:t>Facebook Prophet</a:t>
            </a:r>
            <a:endParaRPr lang="en-US" sz="1500" dirty="0"/>
          </a:p>
          <a:p>
            <a:pPr marL="742950" lvl="1" indent="-285750">
              <a:buFont typeface="Arial" panose="020B0604020202020204" pitchFamily="34" charset="0"/>
              <a:buChar char="•"/>
            </a:pPr>
            <a:r>
              <a:rPr lang="en-US" sz="1500" dirty="0">
                <a:hlinkClick r:id="rId11" action="ppaction://hlinksldjump"/>
              </a:rPr>
              <a:t>Principal Component Analysis</a:t>
            </a:r>
            <a:endParaRPr lang="en-US" sz="1500" dirty="0"/>
          </a:p>
          <a:p>
            <a:pPr marL="742950" lvl="1" indent="-285750">
              <a:buFont typeface="Arial" panose="020B0604020202020204" pitchFamily="34" charset="0"/>
              <a:buChar char="•"/>
            </a:pPr>
            <a:r>
              <a:rPr lang="en-US" sz="1500" dirty="0">
                <a:hlinkClick r:id="rId12" action="ppaction://hlinksldjump"/>
              </a:rPr>
              <a:t>Autocorrelation</a:t>
            </a:r>
            <a:endParaRPr lang="en-US" sz="1500" dirty="0"/>
          </a:p>
          <a:p>
            <a:pPr marL="285750" indent="-285750">
              <a:buFont typeface="Arial" panose="020B0604020202020204" pitchFamily="34" charset="0"/>
              <a:buChar char="•"/>
            </a:pPr>
            <a:endParaRPr lang="en-US" sz="1500" dirty="0"/>
          </a:p>
          <a:p>
            <a:pPr marL="285750" indent="-285750">
              <a:buFont typeface="Arial" panose="020B0604020202020204" pitchFamily="34" charset="0"/>
              <a:buChar char="•"/>
            </a:pPr>
            <a:r>
              <a:rPr lang="en-US" sz="1500" dirty="0">
                <a:hlinkClick r:id="rId13" action="ppaction://hlinksldjump"/>
              </a:rPr>
              <a:t>Conclusion</a:t>
            </a:r>
            <a:endParaRPr lang="en-US" sz="1500" dirty="0"/>
          </a:p>
          <a:p>
            <a:pPr marL="285750" indent="-285750">
              <a:buFont typeface="Arial" panose="020B0604020202020204" pitchFamily="34" charset="0"/>
              <a:buChar char="•"/>
            </a:pPr>
            <a:r>
              <a:rPr lang="en-US" sz="1500" dirty="0">
                <a:hlinkClick r:id="rId14" action="ppaction://hlinksldjump"/>
              </a:rPr>
              <a:t>Outlook</a:t>
            </a:r>
            <a:endParaRPr lang="en-US" sz="1500" dirty="0"/>
          </a:p>
        </p:txBody>
      </p:sp>
    </p:spTree>
    <p:extLst>
      <p:ext uri="{BB962C8B-B14F-4D97-AF65-F5344CB8AC3E}">
        <p14:creationId xmlns:p14="http://schemas.microsoft.com/office/powerpoint/2010/main" val="1255377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A1709-4070-408D-A0B0-6C8B0BBAAFBC}"/>
              </a:ext>
            </a:extLst>
          </p:cNvPr>
          <p:cNvSpPr>
            <a:spLocks noGrp="1"/>
          </p:cNvSpPr>
          <p:nvPr>
            <p:ph type="title"/>
          </p:nvPr>
        </p:nvSpPr>
        <p:spPr/>
        <p:txBody>
          <a:bodyPr/>
          <a:lstStyle/>
          <a:p>
            <a:r>
              <a:rPr lang="de-DE" dirty="0"/>
              <a:t>Data </a:t>
            </a:r>
            <a:r>
              <a:rPr lang="de-DE" dirty="0" err="1"/>
              <a:t>modeling</a:t>
            </a:r>
            <a:r>
              <a:rPr lang="de-DE" dirty="0"/>
              <a:t> – Linear </a:t>
            </a:r>
            <a:r>
              <a:rPr lang="de-DE" dirty="0" err="1"/>
              <a:t>regression</a:t>
            </a:r>
            <a:r>
              <a:rPr lang="de-DE" dirty="0"/>
              <a:t> –feature </a:t>
            </a:r>
            <a:r>
              <a:rPr lang="de-DE" dirty="0" err="1"/>
              <a:t>reduction</a:t>
            </a:r>
            <a:endParaRPr lang="en-GB" dirty="0"/>
          </a:p>
        </p:txBody>
      </p:sp>
      <p:pic>
        <p:nvPicPr>
          <p:cNvPr id="11" name="Content Placeholder 10">
            <a:extLst>
              <a:ext uri="{FF2B5EF4-FFF2-40B4-BE49-F238E27FC236}">
                <a16:creationId xmlns:a16="http://schemas.microsoft.com/office/drawing/2014/main" id="{182A7B44-518F-4E2B-AE40-BCF9439774A2}"/>
              </a:ext>
            </a:extLst>
          </p:cNvPr>
          <p:cNvPicPr>
            <a:picLocks noGrp="1" noChangeAspect="1"/>
          </p:cNvPicPr>
          <p:nvPr>
            <p:ph idx="1"/>
          </p:nvPr>
        </p:nvPicPr>
        <p:blipFill>
          <a:blip r:embed="rId3"/>
          <a:stretch>
            <a:fillRect/>
          </a:stretch>
        </p:blipFill>
        <p:spPr>
          <a:xfrm>
            <a:off x="911449" y="1843479"/>
            <a:ext cx="5004940" cy="3531405"/>
          </a:xfrm>
        </p:spPr>
      </p:pic>
      <p:sp>
        <p:nvSpPr>
          <p:cNvPr id="9" name="Content Placeholder 8">
            <a:extLst>
              <a:ext uri="{FF2B5EF4-FFF2-40B4-BE49-F238E27FC236}">
                <a16:creationId xmlns:a16="http://schemas.microsoft.com/office/drawing/2014/main" id="{82A04D6D-32DE-412B-9294-675D61F6F66C}"/>
              </a:ext>
            </a:extLst>
          </p:cNvPr>
          <p:cNvSpPr>
            <a:spLocks noGrp="1"/>
          </p:cNvSpPr>
          <p:nvPr>
            <p:ph idx="13"/>
          </p:nvPr>
        </p:nvSpPr>
        <p:spPr/>
        <p:txBody>
          <a:bodyPr/>
          <a:lstStyle/>
          <a:p>
            <a:pPr>
              <a:buFont typeface="Arial" panose="020B0604020202020204" pitchFamily="34" charset="0"/>
              <a:buChar char="•"/>
            </a:pPr>
            <a:endParaRPr lang="de-DE" sz="2200" dirty="0"/>
          </a:p>
          <a:p>
            <a:pPr>
              <a:buFont typeface="Arial" panose="020B0604020202020204" pitchFamily="34" charset="0"/>
              <a:buChar char="•"/>
            </a:pPr>
            <a:endParaRPr lang="de-DE" sz="2200" dirty="0"/>
          </a:p>
          <a:p>
            <a:pPr>
              <a:buFont typeface="Arial" panose="020B0604020202020204" pitchFamily="34" charset="0"/>
              <a:buChar char="•"/>
            </a:pPr>
            <a:endParaRPr lang="de-DE" sz="2200" dirty="0"/>
          </a:p>
          <a:p>
            <a:pPr>
              <a:buFont typeface="Arial" panose="020B0604020202020204" pitchFamily="34" charset="0"/>
              <a:buChar char="•"/>
            </a:pPr>
            <a:r>
              <a:rPr lang="de-DE" sz="2200" dirty="0"/>
              <a:t>MAE = 10.35</a:t>
            </a:r>
          </a:p>
          <a:p>
            <a:pPr>
              <a:buFont typeface="Arial" panose="020B0604020202020204" pitchFamily="34" charset="0"/>
              <a:buChar char="•"/>
            </a:pPr>
            <a:endParaRPr lang="de-DE" sz="2200" dirty="0"/>
          </a:p>
          <a:p>
            <a:pPr>
              <a:buFont typeface="Arial" panose="020B0604020202020204" pitchFamily="34" charset="0"/>
              <a:buChar char="•"/>
            </a:pPr>
            <a:r>
              <a:rPr lang="de-DE" sz="2200" dirty="0"/>
              <a:t>n = 3</a:t>
            </a:r>
            <a:endParaRPr lang="en-GB" sz="2200" dirty="0"/>
          </a:p>
          <a:p>
            <a:endParaRPr lang="en-GB" sz="2200" dirty="0"/>
          </a:p>
          <a:p>
            <a:endParaRPr lang="en-GB" sz="2200" dirty="0"/>
          </a:p>
          <a:p>
            <a:endParaRPr lang="en-GB" sz="2200" dirty="0"/>
          </a:p>
        </p:txBody>
      </p:sp>
      <p:sp>
        <p:nvSpPr>
          <p:cNvPr id="4" name="Date Placeholder 3">
            <a:extLst>
              <a:ext uri="{FF2B5EF4-FFF2-40B4-BE49-F238E27FC236}">
                <a16:creationId xmlns:a16="http://schemas.microsoft.com/office/drawing/2014/main" id="{E261A158-52B7-4EF7-B204-73006A7E189A}"/>
              </a:ext>
            </a:extLst>
          </p:cNvPr>
          <p:cNvSpPr>
            <a:spLocks noGrp="1"/>
          </p:cNvSpPr>
          <p:nvPr>
            <p:ph type="dt" sz="half" idx="4294967295"/>
          </p:nvPr>
        </p:nvSpPr>
        <p:spPr>
          <a:xfrm>
            <a:off x="0" y="6524625"/>
            <a:ext cx="1246188" cy="215900"/>
          </a:xfrm>
        </p:spPr>
        <p:txBody>
          <a:bodyPr/>
          <a:lstStyle/>
          <a:p>
            <a:fld id="{7BD52081-C19B-4182-AC87-EFBFD12D780C}" type="datetime1">
              <a:rPr lang="en-US" smtClean="0"/>
              <a:t>5/31/2018</a:t>
            </a:fld>
            <a:endParaRPr lang="en-US" dirty="0"/>
          </a:p>
        </p:txBody>
      </p:sp>
      <p:sp>
        <p:nvSpPr>
          <p:cNvPr id="6" name="Slide Number Placeholder 5">
            <a:extLst>
              <a:ext uri="{FF2B5EF4-FFF2-40B4-BE49-F238E27FC236}">
                <a16:creationId xmlns:a16="http://schemas.microsoft.com/office/drawing/2014/main" id="{4398F29B-27CB-4F71-9304-79EEBEFC5C7B}"/>
              </a:ext>
            </a:extLst>
          </p:cNvPr>
          <p:cNvSpPr>
            <a:spLocks noGrp="1"/>
          </p:cNvSpPr>
          <p:nvPr>
            <p:ph type="sldNum" sz="quarter" idx="4294967295"/>
          </p:nvPr>
        </p:nvSpPr>
        <p:spPr>
          <a:xfrm>
            <a:off x="11363325" y="6524625"/>
            <a:ext cx="828675" cy="215900"/>
          </a:xfrm>
        </p:spPr>
        <p:txBody>
          <a:bodyPr/>
          <a:lstStyle/>
          <a:p>
            <a:r>
              <a:rPr lang="en-US"/>
              <a:t>Page </a:t>
            </a:r>
            <a:fld id="{9D46F3A4-F478-9440-BC8E-B732027F4C86}" type="slidenum">
              <a:rPr lang="en-US" smtClean="0"/>
              <a:pPr/>
              <a:t>39</a:t>
            </a:fld>
            <a:endParaRPr lang="en-US" dirty="0"/>
          </a:p>
        </p:txBody>
      </p:sp>
      <p:pic>
        <p:nvPicPr>
          <p:cNvPr id="13" name="Picture 12">
            <a:extLst>
              <a:ext uri="{FF2B5EF4-FFF2-40B4-BE49-F238E27FC236}">
                <a16:creationId xmlns:a16="http://schemas.microsoft.com/office/drawing/2014/main" id="{C5B8B5FF-4E07-4DD3-B2B6-1DE149C6D967}"/>
              </a:ext>
            </a:extLst>
          </p:cNvPr>
          <p:cNvPicPr>
            <a:picLocks noChangeAspect="1"/>
          </p:cNvPicPr>
          <p:nvPr/>
        </p:nvPicPr>
        <p:blipFill>
          <a:blip r:embed="rId4"/>
          <a:stretch>
            <a:fillRect/>
          </a:stretch>
        </p:blipFill>
        <p:spPr>
          <a:xfrm>
            <a:off x="897585" y="1811231"/>
            <a:ext cx="5246295" cy="3531405"/>
          </a:xfrm>
          <a:prstGeom prst="rect">
            <a:avLst/>
          </a:prstGeom>
        </p:spPr>
      </p:pic>
      <p:sp>
        <p:nvSpPr>
          <p:cNvPr id="14" name="Fußzeilenplatzhalter 11">
            <a:extLst>
              <a:ext uri="{FF2B5EF4-FFF2-40B4-BE49-F238E27FC236}">
                <a16:creationId xmlns:a16="http://schemas.microsoft.com/office/drawing/2014/main" id="{21DF4DF2-9D8B-415E-AE4A-19766963B357}"/>
              </a:ext>
            </a:extLst>
          </p:cNvPr>
          <p:cNvSpPr txBox="1">
            <a:spLocks/>
          </p:cNvSpPr>
          <p:nvPr/>
        </p:nvSpPr>
        <p:spPr>
          <a:xfrm>
            <a:off x="2255308" y="6524625"/>
            <a:ext cx="7008284" cy="215900"/>
          </a:xfrm>
          <a:prstGeom prst="rect">
            <a:avLst/>
          </a:prstGeom>
        </p:spPr>
        <p:txBody>
          <a:bodyPr/>
          <a:lstStyle>
            <a:defPPr>
              <a:defRPr lang="de-CH"/>
            </a:defPPr>
            <a:lvl1pPr algn="l" rtl="0" fontAlgn="base">
              <a:spcBef>
                <a:spcPct val="0"/>
              </a:spcBef>
              <a:spcAft>
                <a:spcPct val="0"/>
              </a:spcAft>
              <a:defRPr sz="1700" kern="1200">
                <a:solidFill>
                  <a:schemeClr val="tx1"/>
                </a:solidFill>
                <a:latin typeface="Arial" charset="0"/>
                <a:ea typeface="ＭＳ Ｐゴシック" charset="0"/>
                <a:cs typeface="Arial" charset="0"/>
              </a:defRPr>
            </a:lvl1pPr>
            <a:lvl2pPr marL="457200" algn="l" rtl="0" fontAlgn="base">
              <a:spcBef>
                <a:spcPct val="0"/>
              </a:spcBef>
              <a:spcAft>
                <a:spcPct val="0"/>
              </a:spcAft>
              <a:defRPr sz="1700" kern="1200">
                <a:solidFill>
                  <a:schemeClr val="tx1"/>
                </a:solidFill>
                <a:latin typeface="Arial" charset="0"/>
                <a:ea typeface="ＭＳ Ｐゴシック" charset="0"/>
                <a:cs typeface="Arial" charset="0"/>
              </a:defRPr>
            </a:lvl2pPr>
            <a:lvl3pPr marL="914400" algn="l" rtl="0" fontAlgn="base">
              <a:spcBef>
                <a:spcPct val="0"/>
              </a:spcBef>
              <a:spcAft>
                <a:spcPct val="0"/>
              </a:spcAft>
              <a:defRPr sz="1700" kern="1200">
                <a:solidFill>
                  <a:schemeClr val="tx1"/>
                </a:solidFill>
                <a:latin typeface="Arial" charset="0"/>
                <a:ea typeface="ＭＳ Ｐゴシック" charset="0"/>
                <a:cs typeface="Arial" charset="0"/>
              </a:defRPr>
            </a:lvl3pPr>
            <a:lvl4pPr marL="1371600" algn="l" rtl="0" fontAlgn="base">
              <a:spcBef>
                <a:spcPct val="0"/>
              </a:spcBef>
              <a:spcAft>
                <a:spcPct val="0"/>
              </a:spcAft>
              <a:defRPr sz="1700" kern="1200">
                <a:solidFill>
                  <a:schemeClr val="tx1"/>
                </a:solidFill>
                <a:latin typeface="Arial" charset="0"/>
                <a:ea typeface="ＭＳ Ｐゴシック" charset="0"/>
                <a:cs typeface="Arial" charset="0"/>
              </a:defRPr>
            </a:lvl4pPr>
            <a:lvl5pPr marL="1828800" algn="l" rtl="0" fontAlgn="base">
              <a:spcBef>
                <a:spcPct val="0"/>
              </a:spcBef>
              <a:spcAft>
                <a:spcPct val="0"/>
              </a:spcAft>
              <a:defRPr sz="1700" kern="1200">
                <a:solidFill>
                  <a:schemeClr val="tx1"/>
                </a:solidFill>
                <a:latin typeface="Arial" charset="0"/>
                <a:ea typeface="ＭＳ Ｐゴシック" charset="0"/>
                <a:cs typeface="Arial" charset="0"/>
              </a:defRPr>
            </a:lvl5pPr>
            <a:lvl6pPr marL="2286000" algn="l" defTabSz="457200" rtl="0" eaLnBrk="1" latinLnBrk="0" hangingPunct="1">
              <a:defRPr sz="1700" kern="1200">
                <a:solidFill>
                  <a:schemeClr val="tx1"/>
                </a:solidFill>
                <a:latin typeface="Arial" charset="0"/>
                <a:ea typeface="ＭＳ Ｐゴシック" charset="0"/>
                <a:cs typeface="Arial" charset="0"/>
              </a:defRPr>
            </a:lvl6pPr>
            <a:lvl7pPr marL="2743200" algn="l" defTabSz="457200" rtl="0" eaLnBrk="1" latinLnBrk="0" hangingPunct="1">
              <a:defRPr sz="1700" kern="1200">
                <a:solidFill>
                  <a:schemeClr val="tx1"/>
                </a:solidFill>
                <a:latin typeface="Arial" charset="0"/>
                <a:ea typeface="ＭＳ Ｐゴシック" charset="0"/>
                <a:cs typeface="Arial" charset="0"/>
              </a:defRPr>
            </a:lvl7pPr>
            <a:lvl8pPr marL="3200400" algn="l" defTabSz="457200" rtl="0" eaLnBrk="1" latinLnBrk="0" hangingPunct="1">
              <a:defRPr sz="1700" kern="1200">
                <a:solidFill>
                  <a:schemeClr val="tx1"/>
                </a:solidFill>
                <a:latin typeface="Arial" charset="0"/>
                <a:ea typeface="ＭＳ Ｐゴシック" charset="0"/>
                <a:cs typeface="Arial" charset="0"/>
              </a:defRPr>
            </a:lvl8pPr>
            <a:lvl9pPr marL="3657600" algn="l" defTabSz="457200" rtl="0" eaLnBrk="1" latinLnBrk="0" hangingPunct="1">
              <a:defRPr sz="1700" kern="1200">
                <a:solidFill>
                  <a:schemeClr val="tx1"/>
                </a:solidFill>
                <a:latin typeface="Arial" charset="0"/>
                <a:ea typeface="ＭＳ Ｐゴシック" charset="0"/>
                <a:cs typeface="Arial" charset="0"/>
              </a:defRPr>
            </a:lvl9pPr>
          </a:lstStyle>
          <a:p>
            <a:r>
              <a:rPr lang="en-US" sz="1000" dirty="0"/>
              <a:t>Predicting Disease Spread, Maximilian Tornow</a:t>
            </a:r>
          </a:p>
        </p:txBody>
      </p:sp>
    </p:spTree>
    <p:extLst>
      <p:ext uri="{BB962C8B-B14F-4D97-AF65-F5344CB8AC3E}">
        <p14:creationId xmlns:p14="http://schemas.microsoft.com/office/powerpoint/2010/main" val="39109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AFA1F-787C-465A-BBEA-E7DD2192B3F0}"/>
              </a:ext>
            </a:extLst>
          </p:cNvPr>
          <p:cNvSpPr>
            <a:spLocks noGrp="1"/>
          </p:cNvSpPr>
          <p:nvPr>
            <p:ph type="title"/>
          </p:nvPr>
        </p:nvSpPr>
        <p:spPr/>
        <p:txBody>
          <a:bodyPr/>
          <a:lstStyle/>
          <a:p>
            <a:r>
              <a:rPr lang="en-GB" dirty="0"/>
              <a:t>What is Dengue Fever ?</a:t>
            </a:r>
          </a:p>
        </p:txBody>
      </p:sp>
      <p:sp>
        <p:nvSpPr>
          <p:cNvPr id="6" name="Content Placeholder 5">
            <a:extLst>
              <a:ext uri="{FF2B5EF4-FFF2-40B4-BE49-F238E27FC236}">
                <a16:creationId xmlns:a16="http://schemas.microsoft.com/office/drawing/2014/main" id="{20B6AA0B-4EF9-4C08-9746-BD65BB9EA048}"/>
              </a:ext>
            </a:extLst>
          </p:cNvPr>
          <p:cNvSpPr>
            <a:spLocks noGrp="1"/>
          </p:cNvSpPr>
          <p:nvPr>
            <p:ph idx="1"/>
          </p:nvPr>
        </p:nvSpPr>
        <p:spPr/>
        <p:txBody>
          <a:bodyPr/>
          <a:lstStyle/>
          <a:p>
            <a:pPr marL="0" indent="0">
              <a:buNone/>
            </a:pPr>
            <a:r>
              <a:rPr lang="de-DE" sz="2200" i="1" u="sng" dirty="0"/>
              <a:t>Treatment</a:t>
            </a:r>
            <a:endParaRPr lang="en-GB" sz="2200" i="1" u="sng" dirty="0"/>
          </a:p>
          <a:p>
            <a:pPr lvl="1">
              <a:buFont typeface="Arial" panose="020B0604020202020204" pitchFamily="34" charset="0"/>
              <a:buChar char="•"/>
            </a:pPr>
            <a:r>
              <a:rPr lang="en-GB" sz="2200" dirty="0"/>
              <a:t>No specific treatment, case to case decisions</a:t>
            </a:r>
          </a:p>
          <a:p>
            <a:pPr lvl="1">
              <a:buFont typeface="Arial" panose="020B0604020202020204" pitchFamily="34" charset="0"/>
              <a:buChar char="•"/>
            </a:pPr>
            <a:r>
              <a:rPr lang="en-GB" sz="2200" dirty="0"/>
              <a:t>With individual treatment:</a:t>
            </a:r>
          </a:p>
          <a:p>
            <a:pPr marL="342000" lvl="1" indent="0">
              <a:buNone/>
            </a:pPr>
            <a:r>
              <a:rPr lang="en-GB" sz="2200" dirty="0"/>
              <a:t>	“decreasing mortality rates from more than 20% to less than 1%”</a:t>
            </a:r>
            <a:endParaRPr lang="de-DE" sz="2200" dirty="0"/>
          </a:p>
          <a:p>
            <a:pPr marL="0" indent="0">
              <a:buNone/>
            </a:pPr>
            <a:r>
              <a:rPr lang="en-GB" sz="2200" dirty="0"/>
              <a:t>Where?</a:t>
            </a:r>
          </a:p>
        </p:txBody>
      </p:sp>
      <p:sp>
        <p:nvSpPr>
          <p:cNvPr id="3" name="Date Placeholder 2">
            <a:extLst>
              <a:ext uri="{FF2B5EF4-FFF2-40B4-BE49-F238E27FC236}">
                <a16:creationId xmlns:a16="http://schemas.microsoft.com/office/drawing/2014/main" id="{EDF6AC97-7DD4-41BE-941F-05373FCF1788}"/>
              </a:ext>
            </a:extLst>
          </p:cNvPr>
          <p:cNvSpPr>
            <a:spLocks noGrp="1"/>
          </p:cNvSpPr>
          <p:nvPr>
            <p:ph type="dt" sz="half" idx="10"/>
          </p:nvPr>
        </p:nvSpPr>
        <p:spPr/>
        <p:txBody>
          <a:bodyPr/>
          <a:lstStyle/>
          <a:p>
            <a:fld id="{AB520221-61C8-4093-BD7A-3EA9FD28AE94}" type="datetime1">
              <a:rPr lang="en-US" smtClean="0"/>
              <a:t>5/31/2018</a:t>
            </a:fld>
            <a:endParaRPr lang="en-US" dirty="0"/>
          </a:p>
        </p:txBody>
      </p:sp>
      <p:sp>
        <p:nvSpPr>
          <p:cNvPr id="5" name="Slide Number Placeholder 4">
            <a:extLst>
              <a:ext uri="{FF2B5EF4-FFF2-40B4-BE49-F238E27FC236}">
                <a16:creationId xmlns:a16="http://schemas.microsoft.com/office/drawing/2014/main" id="{84528477-7971-47C9-BB8E-06D6A7C1AF13}"/>
              </a:ext>
            </a:extLst>
          </p:cNvPr>
          <p:cNvSpPr>
            <a:spLocks noGrp="1"/>
          </p:cNvSpPr>
          <p:nvPr>
            <p:ph type="sldNum" sz="quarter" idx="12"/>
          </p:nvPr>
        </p:nvSpPr>
        <p:spPr/>
        <p:txBody>
          <a:bodyPr/>
          <a:lstStyle/>
          <a:p>
            <a:r>
              <a:rPr lang="en-US" dirty="0"/>
              <a:t>Page </a:t>
            </a:r>
            <a:fld id="{9D46F3A4-F478-9440-BC8E-B732027F4C86}" type="slidenum">
              <a:rPr lang="en-US" smtClean="0"/>
              <a:pPr/>
              <a:t>4</a:t>
            </a:fld>
            <a:endParaRPr lang="en-US" dirty="0"/>
          </a:p>
        </p:txBody>
      </p:sp>
      <p:sp>
        <p:nvSpPr>
          <p:cNvPr id="8" name="TextBox 7">
            <a:extLst>
              <a:ext uri="{FF2B5EF4-FFF2-40B4-BE49-F238E27FC236}">
                <a16:creationId xmlns:a16="http://schemas.microsoft.com/office/drawing/2014/main" id="{1D868092-CE83-4E57-A75C-C395C90D8A23}"/>
              </a:ext>
            </a:extLst>
          </p:cNvPr>
          <p:cNvSpPr txBox="1"/>
          <p:nvPr/>
        </p:nvSpPr>
        <p:spPr>
          <a:xfrm>
            <a:off x="8616084" y="6171267"/>
            <a:ext cx="3672800" cy="338554"/>
          </a:xfrm>
          <a:prstGeom prst="rect">
            <a:avLst/>
          </a:prstGeom>
          <a:noFill/>
        </p:spPr>
        <p:txBody>
          <a:bodyPr wrap="none" rtlCol="0">
            <a:spAutoFit/>
          </a:bodyPr>
          <a:lstStyle/>
          <a:p>
            <a:r>
              <a:rPr lang="de-DE" sz="800" dirty="0"/>
              <a:t>Source: </a:t>
            </a:r>
            <a:br>
              <a:rPr lang="de-DE" sz="800" dirty="0"/>
            </a:br>
            <a:r>
              <a:rPr lang="de-DE" sz="800" dirty="0"/>
              <a:t>http://www.who.int/news-room/fact-sheets/detail/dengue-and-severe-dengue</a:t>
            </a:r>
          </a:p>
        </p:txBody>
      </p:sp>
      <p:sp>
        <p:nvSpPr>
          <p:cNvPr id="7" name="Arrow: Right 6">
            <a:extLst>
              <a:ext uri="{FF2B5EF4-FFF2-40B4-BE49-F238E27FC236}">
                <a16:creationId xmlns:a16="http://schemas.microsoft.com/office/drawing/2014/main" id="{C470F750-266E-4A12-A053-D15E1D7F9930}"/>
              </a:ext>
            </a:extLst>
          </p:cNvPr>
          <p:cNvSpPr/>
          <p:nvPr/>
        </p:nvSpPr>
        <p:spPr bwMode="auto">
          <a:xfrm>
            <a:off x="1298493" y="2572246"/>
            <a:ext cx="432048" cy="288032"/>
          </a:xfrm>
          <a:prstGeom prst="rightArrow">
            <a:avLst/>
          </a:prstGeom>
          <a:solidFill>
            <a:srgbClr val="2A7F62"/>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charset="0"/>
              <a:ea typeface="ＭＳ Ｐゴシック" charset="0"/>
              <a:cs typeface="Arial" charset="0"/>
            </a:endParaRPr>
          </a:p>
        </p:txBody>
      </p:sp>
      <p:pic>
        <p:nvPicPr>
          <p:cNvPr id="9" name="Picture 8">
            <a:extLst>
              <a:ext uri="{FF2B5EF4-FFF2-40B4-BE49-F238E27FC236}">
                <a16:creationId xmlns:a16="http://schemas.microsoft.com/office/drawing/2014/main" id="{01F00086-7882-4C48-A182-F81C4FB3ADAB}"/>
              </a:ext>
            </a:extLst>
          </p:cNvPr>
          <p:cNvPicPr>
            <a:picLocks noChangeAspect="1"/>
          </p:cNvPicPr>
          <p:nvPr/>
        </p:nvPicPr>
        <p:blipFill>
          <a:blip r:embed="rId2"/>
          <a:stretch>
            <a:fillRect/>
          </a:stretch>
        </p:blipFill>
        <p:spPr>
          <a:xfrm>
            <a:off x="2783632" y="3072588"/>
            <a:ext cx="6120879" cy="2677468"/>
          </a:xfrm>
          <a:prstGeom prst="rect">
            <a:avLst/>
          </a:prstGeom>
        </p:spPr>
      </p:pic>
      <p:sp>
        <p:nvSpPr>
          <p:cNvPr id="10" name="Oval 9">
            <a:extLst>
              <a:ext uri="{FF2B5EF4-FFF2-40B4-BE49-F238E27FC236}">
                <a16:creationId xmlns:a16="http://schemas.microsoft.com/office/drawing/2014/main" id="{64F1ABD7-82EA-44B1-A62E-6CA593068848}"/>
              </a:ext>
            </a:extLst>
          </p:cNvPr>
          <p:cNvSpPr/>
          <p:nvPr/>
        </p:nvSpPr>
        <p:spPr bwMode="auto">
          <a:xfrm>
            <a:off x="2783631" y="3861160"/>
            <a:ext cx="6120879" cy="1634232"/>
          </a:xfrm>
          <a:prstGeom prst="ellipse">
            <a:avLst/>
          </a:prstGeom>
          <a:noFill/>
          <a:ln w="38100" cap="flat" cmpd="sng" algn="ctr">
            <a:solidFill>
              <a:srgbClr val="C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charset="0"/>
              <a:ea typeface="ＭＳ Ｐゴシック" charset="0"/>
              <a:cs typeface="Arial" charset="0"/>
            </a:endParaRPr>
          </a:p>
        </p:txBody>
      </p:sp>
      <p:sp>
        <p:nvSpPr>
          <p:cNvPr id="11" name="TextBox 10">
            <a:extLst>
              <a:ext uri="{FF2B5EF4-FFF2-40B4-BE49-F238E27FC236}">
                <a16:creationId xmlns:a16="http://schemas.microsoft.com/office/drawing/2014/main" id="{B9E7AB41-9F7D-49B4-BBD2-4BC16C92EAE1}"/>
              </a:ext>
            </a:extLst>
          </p:cNvPr>
          <p:cNvSpPr txBox="1"/>
          <p:nvPr/>
        </p:nvSpPr>
        <p:spPr>
          <a:xfrm>
            <a:off x="6816080" y="5534612"/>
            <a:ext cx="2201244" cy="215444"/>
          </a:xfrm>
          <a:prstGeom prst="rect">
            <a:avLst/>
          </a:prstGeom>
          <a:noFill/>
        </p:spPr>
        <p:txBody>
          <a:bodyPr wrap="none" rtlCol="0">
            <a:spAutoFit/>
          </a:bodyPr>
          <a:lstStyle/>
          <a:p>
            <a:r>
              <a:rPr lang="de-DE" sz="800" dirty="0">
                <a:solidFill>
                  <a:srgbClr val="0028A5"/>
                </a:solidFill>
              </a:rPr>
              <a:t>Source:  http://www.healthmap.org/dengue/</a:t>
            </a:r>
          </a:p>
        </p:txBody>
      </p:sp>
      <p:sp>
        <p:nvSpPr>
          <p:cNvPr id="12" name="Fußzeilenplatzhalter 11">
            <a:extLst>
              <a:ext uri="{FF2B5EF4-FFF2-40B4-BE49-F238E27FC236}">
                <a16:creationId xmlns:a16="http://schemas.microsoft.com/office/drawing/2014/main" id="{E9214670-A169-41B1-A764-7004726DFB3A}"/>
              </a:ext>
            </a:extLst>
          </p:cNvPr>
          <p:cNvSpPr>
            <a:spLocks noGrp="1"/>
          </p:cNvSpPr>
          <p:nvPr>
            <p:ph type="ftr" sz="quarter" idx="11"/>
          </p:nvPr>
        </p:nvSpPr>
        <p:spPr/>
        <p:txBody>
          <a:bodyPr/>
          <a:lstStyle/>
          <a:p>
            <a:r>
              <a:rPr lang="en-US" dirty="0"/>
              <a:t>Predicting Disease Spread, Maximilian Tornow</a:t>
            </a:r>
          </a:p>
        </p:txBody>
      </p:sp>
    </p:spTree>
    <p:extLst>
      <p:ext uri="{BB962C8B-B14F-4D97-AF65-F5344CB8AC3E}">
        <p14:creationId xmlns:p14="http://schemas.microsoft.com/office/powerpoint/2010/main" val="426609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3FF1F-6DFB-491B-9375-61C1869055CA}"/>
              </a:ext>
            </a:extLst>
          </p:cNvPr>
          <p:cNvSpPr>
            <a:spLocks noGrp="1"/>
          </p:cNvSpPr>
          <p:nvPr>
            <p:ph type="title"/>
          </p:nvPr>
        </p:nvSpPr>
        <p:spPr/>
        <p:txBody>
          <a:bodyPr/>
          <a:lstStyle/>
          <a:p>
            <a:r>
              <a:rPr lang="de-DE" dirty="0" err="1"/>
              <a:t>Exploratory</a:t>
            </a:r>
            <a:r>
              <a:rPr lang="de-DE" dirty="0"/>
              <a:t> Analysis – Time </a:t>
            </a:r>
            <a:r>
              <a:rPr lang="de-DE" dirty="0" err="1"/>
              <a:t>series</a:t>
            </a:r>
            <a:r>
              <a:rPr lang="de-DE" dirty="0"/>
              <a:t> </a:t>
            </a:r>
            <a:r>
              <a:rPr lang="de-DE" dirty="0" err="1"/>
              <a:t>plots</a:t>
            </a:r>
            <a:r>
              <a:rPr lang="de-DE" dirty="0"/>
              <a:t> </a:t>
            </a:r>
            <a:r>
              <a:rPr lang="de-DE" dirty="0" err="1"/>
              <a:t>scaled</a:t>
            </a:r>
            <a:r>
              <a:rPr lang="de-DE" dirty="0"/>
              <a:t> (250)</a:t>
            </a:r>
            <a:endParaRPr lang="en-GB" dirty="0"/>
          </a:p>
        </p:txBody>
      </p:sp>
      <p:sp>
        <p:nvSpPr>
          <p:cNvPr id="3" name="Date Placeholder 2">
            <a:extLst>
              <a:ext uri="{FF2B5EF4-FFF2-40B4-BE49-F238E27FC236}">
                <a16:creationId xmlns:a16="http://schemas.microsoft.com/office/drawing/2014/main" id="{2281C52B-88F6-417C-82FD-1C160D9DAD73}"/>
              </a:ext>
            </a:extLst>
          </p:cNvPr>
          <p:cNvSpPr>
            <a:spLocks noGrp="1"/>
          </p:cNvSpPr>
          <p:nvPr>
            <p:ph type="dt" sz="half" idx="10"/>
          </p:nvPr>
        </p:nvSpPr>
        <p:spPr/>
        <p:txBody>
          <a:bodyPr/>
          <a:lstStyle/>
          <a:p>
            <a:fld id="{24FC34A0-26AB-4264-9A71-1C5A1002E2F9}" type="datetime1">
              <a:rPr lang="en-US" smtClean="0"/>
              <a:t>5/31/2018</a:t>
            </a:fld>
            <a:endParaRPr lang="en-US" dirty="0"/>
          </a:p>
        </p:txBody>
      </p:sp>
      <p:sp>
        <p:nvSpPr>
          <p:cNvPr id="5" name="Slide Number Placeholder 4">
            <a:extLst>
              <a:ext uri="{FF2B5EF4-FFF2-40B4-BE49-F238E27FC236}">
                <a16:creationId xmlns:a16="http://schemas.microsoft.com/office/drawing/2014/main" id="{1A610261-E5C9-475C-A212-95C63D93325E}"/>
              </a:ext>
            </a:extLst>
          </p:cNvPr>
          <p:cNvSpPr>
            <a:spLocks noGrp="1"/>
          </p:cNvSpPr>
          <p:nvPr>
            <p:ph type="sldNum" sz="quarter" idx="12"/>
          </p:nvPr>
        </p:nvSpPr>
        <p:spPr/>
        <p:txBody>
          <a:bodyPr/>
          <a:lstStyle/>
          <a:p>
            <a:r>
              <a:rPr lang="en-US"/>
              <a:t>Page </a:t>
            </a:r>
            <a:fld id="{9D46F3A4-F478-9440-BC8E-B732027F4C86}" type="slidenum">
              <a:rPr lang="en-US" smtClean="0"/>
              <a:pPr/>
              <a:t>40</a:t>
            </a:fld>
            <a:endParaRPr lang="en-US" dirty="0"/>
          </a:p>
        </p:txBody>
      </p:sp>
      <p:pic>
        <p:nvPicPr>
          <p:cNvPr id="32" name="Picture Placeholder 31">
            <a:extLst>
              <a:ext uri="{FF2B5EF4-FFF2-40B4-BE49-F238E27FC236}">
                <a16:creationId xmlns:a16="http://schemas.microsoft.com/office/drawing/2014/main" id="{8619B019-4A7A-4D0B-86C5-67767E9BB999}"/>
              </a:ext>
            </a:extLst>
          </p:cNvPr>
          <p:cNvPicPr>
            <a:picLocks noGrp="1" noChangeAspect="1"/>
          </p:cNvPicPr>
          <p:nvPr>
            <p:ph type="pic" sz="quarter" idx="13"/>
          </p:nvPr>
        </p:nvPicPr>
        <p:blipFill>
          <a:blip r:embed="rId2"/>
          <a:stretch>
            <a:fillRect/>
          </a:stretch>
        </p:blipFill>
        <p:spPr>
          <a:xfrm>
            <a:off x="1824849" y="840758"/>
            <a:ext cx="2421621" cy="1800200"/>
          </a:xfrm>
        </p:spPr>
      </p:pic>
      <p:pic>
        <p:nvPicPr>
          <p:cNvPr id="30" name="Picture Placeholder 29">
            <a:extLst>
              <a:ext uri="{FF2B5EF4-FFF2-40B4-BE49-F238E27FC236}">
                <a16:creationId xmlns:a16="http://schemas.microsoft.com/office/drawing/2014/main" id="{3AAA2CD4-ACCA-4D21-86CC-21F0413A5F6A}"/>
              </a:ext>
            </a:extLst>
          </p:cNvPr>
          <p:cNvPicPr>
            <a:picLocks noGrp="1" noChangeAspect="1"/>
          </p:cNvPicPr>
          <p:nvPr>
            <p:ph type="pic" sz="quarter" idx="14"/>
          </p:nvPr>
        </p:nvPicPr>
        <p:blipFill>
          <a:blip r:embed="rId3"/>
          <a:stretch>
            <a:fillRect/>
          </a:stretch>
        </p:blipFill>
        <p:spPr>
          <a:xfrm>
            <a:off x="4524904" y="840758"/>
            <a:ext cx="2421621" cy="1800200"/>
          </a:xfrm>
        </p:spPr>
      </p:pic>
      <p:pic>
        <p:nvPicPr>
          <p:cNvPr id="28" name="Picture Placeholder 27">
            <a:extLst>
              <a:ext uri="{FF2B5EF4-FFF2-40B4-BE49-F238E27FC236}">
                <a16:creationId xmlns:a16="http://schemas.microsoft.com/office/drawing/2014/main" id="{70F149AA-9FCC-4BA3-9AE4-F5069AEE12F6}"/>
              </a:ext>
            </a:extLst>
          </p:cNvPr>
          <p:cNvPicPr>
            <a:picLocks noGrp="1" noChangeAspect="1"/>
          </p:cNvPicPr>
          <p:nvPr>
            <p:ph type="pic" sz="quarter" idx="15"/>
          </p:nvPr>
        </p:nvPicPr>
        <p:blipFill>
          <a:blip r:embed="rId4"/>
          <a:srcRect t="1969" b="1969"/>
          <a:stretch>
            <a:fillRect/>
          </a:stretch>
        </p:blipFill>
        <p:spPr/>
      </p:pic>
      <p:pic>
        <p:nvPicPr>
          <p:cNvPr id="26" name="Picture Placeholder 25">
            <a:extLst>
              <a:ext uri="{FF2B5EF4-FFF2-40B4-BE49-F238E27FC236}">
                <a16:creationId xmlns:a16="http://schemas.microsoft.com/office/drawing/2014/main" id="{D3A7B5D8-F72B-45A8-AA88-E0806072A8FC}"/>
              </a:ext>
            </a:extLst>
          </p:cNvPr>
          <p:cNvPicPr>
            <a:picLocks noGrp="1" noChangeAspect="1"/>
          </p:cNvPicPr>
          <p:nvPr>
            <p:ph type="pic" sz="quarter" idx="16"/>
          </p:nvPr>
        </p:nvPicPr>
        <p:blipFill>
          <a:blip r:embed="rId5"/>
          <a:srcRect t="1969" b="1969"/>
          <a:stretch>
            <a:fillRect/>
          </a:stretch>
        </p:blipFill>
        <p:spPr/>
      </p:pic>
      <p:pic>
        <p:nvPicPr>
          <p:cNvPr id="24" name="Picture Placeholder 23">
            <a:extLst>
              <a:ext uri="{FF2B5EF4-FFF2-40B4-BE49-F238E27FC236}">
                <a16:creationId xmlns:a16="http://schemas.microsoft.com/office/drawing/2014/main" id="{32FDAC7B-425E-4AD8-BD30-AEF80098F51D}"/>
              </a:ext>
            </a:extLst>
          </p:cNvPr>
          <p:cNvPicPr>
            <a:picLocks noGrp="1" noChangeAspect="1"/>
          </p:cNvPicPr>
          <p:nvPr>
            <p:ph type="pic" sz="quarter" idx="17"/>
          </p:nvPr>
        </p:nvPicPr>
        <p:blipFill>
          <a:blip r:embed="rId6"/>
          <a:srcRect t="1969" b="1969"/>
          <a:stretch>
            <a:fillRect/>
          </a:stretch>
        </p:blipFill>
        <p:spPr/>
      </p:pic>
      <p:pic>
        <p:nvPicPr>
          <p:cNvPr id="22" name="Picture Placeholder 21">
            <a:extLst>
              <a:ext uri="{FF2B5EF4-FFF2-40B4-BE49-F238E27FC236}">
                <a16:creationId xmlns:a16="http://schemas.microsoft.com/office/drawing/2014/main" id="{99580E4C-EA4E-42AC-B4F5-E16708EEEB23}"/>
              </a:ext>
            </a:extLst>
          </p:cNvPr>
          <p:cNvPicPr>
            <a:picLocks noGrp="1" noChangeAspect="1"/>
          </p:cNvPicPr>
          <p:nvPr>
            <p:ph type="pic" sz="quarter" idx="18"/>
          </p:nvPr>
        </p:nvPicPr>
        <p:blipFill>
          <a:blip r:embed="rId7"/>
          <a:srcRect t="1969" b="1969"/>
          <a:stretch>
            <a:fillRect/>
          </a:stretch>
        </p:blipFill>
        <p:spPr/>
      </p:pic>
      <p:pic>
        <p:nvPicPr>
          <p:cNvPr id="20" name="Picture Placeholder 19">
            <a:extLst>
              <a:ext uri="{FF2B5EF4-FFF2-40B4-BE49-F238E27FC236}">
                <a16:creationId xmlns:a16="http://schemas.microsoft.com/office/drawing/2014/main" id="{168859F0-FB3A-4FEF-B1C5-0C0AE10708D7}"/>
              </a:ext>
            </a:extLst>
          </p:cNvPr>
          <p:cNvPicPr>
            <a:picLocks noGrp="1" noChangeAspect="1"/>
          </p:cNvPicPr>
          <p:nvPr>
            <p:ph type="pic" sz="quarter" idx="19"/>
          </p:nvPr>
        </p:nvPicPr>
        <p:blipFill>
          <a:blip r:embed="rId8"/>
          <a:srcRect t="1969" b="1969"/>
          <a:stretch>
            <a:fillRect/>
          </a:stretch>
        </p:blipFill>
        <p:spPr/>
      </p:pic>
      <p:pic>
        <p:nvPicPr>
          <p:cNvPr id="18" name="Picture Placeholder 17">
            <a:extLst>
              <a:ext uri="{FF2B5EF4-FFF2-40B4-BE49-F238E27FC236}">
                <a16:creationId xmlns:a16="http://schemas.microsoft.com/office/drawing/2014/main" id="{8BE3CE07-053F-429E-A83A-C667C35BB2E5}"/>
              </a:ext>
            </a:extLst>
          </p:cNvPr>
          <p:cNvPicPr>
            <a:picLocks noGrp="1" noChangeAspect="1"/>
          </p:cNvPicPr>
          <p:nvPr>
            <p:ph type="pic" sz="quarter" idx="20"/>
          </p:nvPr>
        </p:nvPicPr>
        <p:blipFill>
          <a:blip r:embed="rId9"/>
          <a:srcRect t="1969" b="1969"/>
          <a:stretch>
            <a:fillRect/>
          </a:stretch>
        </p:blipFill>
        <p:spPr/>
      </p:pic>
      <p:pic>
        <p:nvPicPr>
          <p:cNvPr id="16" name="Picture Placeholder 15">
            <a:extLst>
              <a:ext uri="{FF2B5EF4-FFF2-40B4-BE49-F238E27FC236}">
                <a16:creationId xmlns:a16="http://schemas.microsoft.com/office/drawing/2014/main" id="{1579A883-3EEE-495D-BDC9-386B7B0BD561}"/>
              </a:ext>
            </a:extLst>
          </p:cNvPr>
          <p:cNvPicPr>
            <a:picLocks noGrp="1" noChangeAspect="1"/>
          </p:cNvPicPr>
          <p:nvPr>
            <p:ph type="pic" sz="quarter" idx="21"/>
          </p:nvPr>
        </p:nvPicPr>
        <p:blipFill>
          <a:blip r:embed="rId10"/>
          <a:srcRect t="1969" b="1969"/>
          <a:stretch>
            <a:fillRect/>
          </a:stretch>
        </p:blipFill>
        <p:spPr/>
      </p:pic>
      <p:sp>
        <p:nvSpPr>
          <p:cNvPr id="33" name="TextBox 32">
            <a:extLst>
              <a:ext uri="{FF2B5EF4-FFF2-40B4-BE49-F238E27FC236}">
                <a16:creationId xmlns:a16="http://schemas.microsoft.com/office/drawing/2014/main" id="{A0E62A58-E8EF-4365-8C04-DD7649EB71C2}"/>
              </a:ext>
            </a:extLst>
          </p:cNvPr>
          <p:cNvSpPr txBox="1"/>
          <p:nvPr/>
        </p:nvSpPr>
        <p:spPr>
          <a:xfrm>
            <a:off x="222575" y="878966"/>
            <a:ext cx="1377300" cy="430887"/>
          </a:xfrm>
          <a:prstGeom prst="rect">
            <a:avLst/>
          </a:prstGeom>
          <a:noFill/>
        </p:spPr>
        <p:txBody>
          <a:bodyPr wrap="none" rtlCol="0">
            <a:spAutoFit/>
          </a:bodyPr>
          <a:lstStyle/>
          <a:p>
            <a:r>
              <a:rPr lang="de-DE" sz="2200" dirty="0"/>
              <a:t>San Juan</a:t>
            </a:r>
            <a:endParaRPr lang="en-GB" sz="2200" dirty="0"/>
          </a:p>
        </p:txBody>
      </p:sp>
      <p:sp>
        <p:nvSpPr>
          <p:cNvPr id="17" name="Fußzeilenplatzhalter 11">
            <a:extLst>
              <a:ext uri="{FF2B5EF4-FFF2-40B4-BE49-F238E27FC236}">
                <a16:creationId xmlns:a16="http://schemas.microsoft.com/office/drawing/2014/main" id="{3214FC35-4CF7-4A60-8C34-4DAE296F8D0B}"/>
              </a:ext>
            </a:extLst>
          </p:cNvPr>
          <p:cNvSpPr>
            <a:spLocks noGrp="1"/>
          </p:cNvSpPr>
          <p:nvPr>
            <p:ph type="ftr" sz="quarter" idx="11"/>
          </p:nvPr>
        </p:nvSpPr>
        <p:spPr>
          <a:xfrm>
            <a:off x="2255308" y="6524625"/>
            <a:ext cx="7008284" cy="215900"/>
          </a:xfrm>
        </p:spPr>
        <p:txBody>
          <a:bodyPr/>
          <a:lstStyle/>
          <a:p>
            <a:r>
              <a:rPr lang="en-US" dirty="0"/>
              <a:t>Predicting Disease Spread, Maximilian Tornow</a:t>
            </a:r>
          </a:p>
        </p:txBody>
      </p:sp>
    </p:spTree>
    <p:extLst>
      <p:ext uri="{BB962C8B-B14F-4D97-AF65-F5344CB8AC3E}">
        <p14:creationId xmlns:p14="http://schemas.microsoft.com/office/powerpoint/2010/main" val="1361037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D6A21-32F7-4B38-A9E0-348BDDAE4FEC}"/>
              </a:ext>
            </a:extLst>
          </p:cNvPr>
          <p:cNvSpPr>
            <a:spLocks noGrp="1"/>
          </p:cNvSpPr>
          <p:nvPr>
            <p:ph type="title"/>
          </p:nvPr>
        </p:nvSpPr>
        <p:spPr/>
        <p:txBody>
          <a:bodyPr/>
          <a:lstStyle/>
          <a:p>
            <a:r>
              <a:rPr lang="de-DE" dirty="0" err="1"/>
              <a:t>Exploratory</a:t>
            </a:r>
            <a:r>
              <a:rPr lang="de-DE" dirty="0"/>
              <a:t> Analysis – Time </a:t>
            </a:r>
            <a:r>
              <a:rPr lang="de-DE" dirty="0" err="1"/>
              <a:t>series</a:t>
            </a:r>
            <a:r>
              <a:rPr lang="de-DE" dirty="0"/>
              <a:t> </a:t>
            </a:r>
            <a:r>
              <a:rPr lang="de-DE" dirty="0" err="1"/>
              <a:t>plots</a:t>
            </a:r>
            <a:r>
              <a:rPr lang="de-DE" dirty="0"/>
              <a:t> </a:t>
            </a:r>
            <a:r>
              <a:rPr lang="de-DE" dirty="0" err="1"/>
              <a:t>scaled</a:t>
            </a:r>
            <a:r>
              <a:rPr lang="de-DE" dirty="0"/>
              <a:t> (120)</a:t>
            </a:r>
            <a:endParaRPr lang="en-GB" dirty="0"/>
          </a:p>
        </p:txBody>
      </p:sp>
      <p:sp>
        <p:nvSpPr>
          <p:cNvPr id="3" name="Date Placeholder 2">
            <a:extLst>
              <a:ext uri="{FF2B5EF4-FFF2-40B4-BE49-F238E27FC236}">
                <a16:creationId xmlns:a16="http://schemas.microsoft.com/office/drawing/2014/main" id="{8EAB85C8-7F44-41E7-9EE4-A051F2BEAD82}"/>
              </a:ext>
            </a:extLst>
          </p:cNvPr>
          <p:cNvSpPr>
            <a:spLocks noGrp="1"/>
          </p:cNvSpPr>
          <p:nvPr>
            <p:ph type="dt" sz="half" idx="10"/>
          </p:nvPr>
        </p:nvSpPr>
        <p:spPr/>
        <p:txBody>
          <a:bodyPr/>
          <a:lstStyle/>
          <a:p>
            <a:fld id="{24FC34A0-26AB-4264-9A71-1C5A1002E2F9}" type="datetime1">
              <a:rPr lang="en-US" smtClean="0"/>
              <a:t>5/31/2018</a:t>
            </a:fld>
            <a:endParaRPr lang="en-US" dirty="0"/>
          </a:p>
        </p:txBody>
      </p:sp>
      <p:sp>
        <p:nvSpPr>
          <p:cNvPr id="5" name="Slide Number Placeholder 4">
            <a:extLst>
              <a:ext uri="{FF2B5EF4-FFF2-40B4-BE49-F238E27FC236}">
                <a16:creationId xmlns:a16="http://schemas.microsoft.com/office/drawing/2014/main" id="{EFE25A95-2B0E-4A35-AC0B-580C8E0A3203}"/>
              </a:ext>
            </a:extLst>
          </p:cNvPr>
          <p:cNvSpPr>
            <a:spLocks noGrp="1"/>
          </p:cNvSpPr>
          <p:nvPr>
            <p:ph type="sldNum" sz="quarter" idx="12"/>
          </p:nvPr>
        </p:nvSpPr>
        <p:spPr/>
        <p:txBody>
          <a:bodyPr/>
          <a:lstStyle/>
          <a:p>
            <a:r>
              <a:rPr lang="en-US"/>
              <a:t>Page </a:t>
            </a:r>
            <a:fld id="{9D46F3A4-F478-9440-BC8E-B732027F4C86}" type="slidenum">
              <a:rPr lang="en-US" smtClean="0"/>
              <a:pPr/>
              <a:t>41</a:t>
            </a:fld>
            <a:endParaRPr lang="en-US" dirty="0"/>
          </a:p>
        </p:txBody>
      </p:sp>
      <p:pic>
        <p:nvPicPr>
          <p:cNvPr id="17" name="Picture Placeholder 16">
            <a:extLst>
              <a:ext uri="{FF2B5EF4-FFF2-40B4-BE49-F238E27FC236}">
                <a16:creationId xmlns:a16="http://schemas.microsoft.com/office/drawing/2014/main" id="{72E77BDF-7587-42EC-BBEE-4EF24A3BFBD3}"/>
              </a:ext>
            </a:extLst>
          </p:cNvPr>
          <p:cNvPicPr>
            <a:picLocks noGrp="1" noChangeAspect="1"/>
          </p:cNvPicPr>
          <p:nvPr>
            <p:ph type="pic" sz="quarter" idx="13"/>
          </p:nvPr>
        </p:nvPicPr>
        <p:blipFill>
          <a:blip r:embed="rId2"/>
          <a:srcRect t="1969" b="1969"/>
          <a:stretch>
            <a:fillRect/>
          </a:stretch>
        </p:blipFill>
        <p:spPr/>
      </p:pic>
      <p:pic>
        <p:nvPicPr>
          <p:cNvPr id="19" name="Picture Placeholder 18">
            <a:extLst>
              <a:ext uri="{FF2B5EF4-FFF2-40B4-BE49-F238E27FC236}">
                <a16:creationId xmlns:a16="http://schemas.microsoft.com/office/drawing/2014/main" id="{5E636541-EBCA-4E46-9D39-DD8F5E4F10D5}"/>
              </a:ext>
            </a:extLst>
          </p:cNvPr>
          <p:cNvPicPr>
            <a:picLocks noGrp="1" noChangeAspect="1"/>
          </p:cNvPicPr>
          <p:nvPr>
            <p:ph type="pic" sz="quarter" idx="14"/>
          </p:nvPr>
        </p:nvPicPr>
        <p:blipFill>
          <a:blip r:embed="rId3"/>
          <a:srcRect t="1969" b="1969"/>
          <a:stretch>
            <a:fillRect/>
          </a:stretch>
        </p:blipFill>
        <p:spPr/>
      </p:pic>
      <p:pic>
        <p:nvPicPr>
          <p:cNvPr id="21" name="Picture Placeholder 20">
            <a:extLst>
              <a:ext uri="{FF2B5EF4-FFF2-40B4-BE49-F238E27FC236}">
                <a16:creationId xmlns:a16="http://schemas.microsoft.com/office/drawing/2014/main" id="{8877C8F4-03B1-4EE5-8068-7D1D357445DD}"/>
              </a:ext>
            </a:extLst>
          </p:cNvPr>
          <p:cNvPicPr>
            <a:picLocks noGrp="1" noChangeAspect="1"/>
          </p:cNvPicPr>
          <p:nvPr>
            <p:ph type="pic" sz="quarter" idx="15"/>
          </p:nvPr>
        </p:nvPicPr>
        <p:blipFill>
          <a:blip r:embed="rId4"/>
          <a:srcRect t="1969" b="1969"/>
          <a:stretch>
            <a:fillRect/>
          </a:stretch>
        </p:blipFill>
        <p:spPr/>
      </p:pic>
      <p:pic>
        <p:nvPicPr>
          <p:cNvPr id="23" name="Picture Placeholder 22">
            <a:extLst>
              <a:ext uri="{FF2B5EF4-FFF2-40B4-BE49-F238E27FC236}">
                <a16:creationId xmlns:a16="http://schemas.microsoft.com/office/drawing/2014/main" id="{71B3862C-CE5C-4993-9C51-C5ABDD895034}"/>
              </a:ext>
            </a:extLst>
          </p:cNvPr>
          <p:cNvPicPr>
            <a:picLocks noGrp="1" noChangeAspect="1"/>
          </p:cNvPicPr>
          <p:nvPr>
            <p:ph type="pic" sz="quarter" idx="16"/>
          </p:nvPr>
        </p:nvPicPr>
        <p:blipFill>
          <a:blip r:embed="rId5"/>
          <a:srcRect t="1969" b="1969"/>
          <a:stretch>
            <a:fillRect/>
          </a:stretch>
        </p:blipFill>
        <p:spPr/>
      </p:pic>
      <p:pic>
        <p:nvPicPr>
          <p:cNvPr id="25" name="Picture Placeholder 24">
            <a:extLst>
              <a:ext uri="{FF2B5EF4-FFF2-40B4-BE49-F238E27FC236}">
                <a16:creationId xmlns:a16="http://schemas.microsoft.com/office/drawing/2014/main" id="{DD8023F4-5E75-4374-988A-987BDAF8E6D1}"/>
              </a:ext>
            </a:extLst>
          </p:cNvPr>
          <p:cNvPicPr>
            <a:picLocks noGrp="1" noChangeAspect="1"/>
          </p:cNvPicPr>
          <p:nvPr>
            <p:ph type="pic" sz="quarter" idx="17"/>
          </p:nvPr>
        </p:nvPicPr>
        <p:blipFill>
          <a:blip r:embed="rId6"/>
          <a:srcRect t="1969" b="1969"/>
          <a:stretch>
            <a:fillRect/>
          </a:stretch>
        </p:blipFill>
        <p:spPr/>
      </p:pic>
      <p:pic>
        <p:nvPicPr>
          <p:cNvPr id="27" name="Picture Placeholder 26">
            <a:extLst>
              <a:ext uri="{FF2B5EF4-FFF2-40B4-BE49-F238E27FC236}">
                <a16:creationId xmlns:a16="http://schemas.microsoft.com/office/drawing/2014/main" id="{61A38156-97B7-4A44-BD35-48628DFFC137}"/>
              </a:ext>
            </a:extLst>
          </p:cNvPr>
          <p:cNvPicPr>
            <a:picLocks noGrp="1" noChangeAspect="1"/>
          </p:cNvPicPr>
          <p:nvPr>
            <p:ph type="pic" sz="quarter" idx="18"/>
          </p:nvPr>
        </p:nvPicPr>
        <p:blipFill>
          <a:blip r:embed="rId7"/>
          <a:srcRect t="1969" b="1969"/>
          <a:stretch>
            <a:fillRect/>
          </a:stretch>
        </p:blipFill>
        <p:spPr/>
      </p:pic>
      <p:pic>
        <p:nvPicPr>
          <p:cNvPr id="29" name="Picture Placeholder 28">
            <a:extLst>
              <a:ext uri="{FF2B5EF4-FFF2-40B4-BE49-F238E27FC236}">
                <a16:creationId xmlns:a16="http://schemas.microsoft.com/office/drawing/2014/main" id="{6546E5E6-BA70-4D45-9E76-7885BDFBBD5B}"/>
              </a:ext>
            </a:extLst>
          </p:cNvPr>
          <p:cNvPicPr>
            <a:picLocks noGrp="1" noChangeAspect="1"/>
          </p:cNvPicPr>
          <p:nvPr>
            <p:ph type="pic" sz="quarter" idx="19"/>
          </p:nvPr>
        </p:nvPicPr>
        <p:blipFill>
          <a:blip r:embed="rId8"/>
          <a:srcRect t="1969" b="1969"/>
          <a:stretch>
            <a:fillRect/>
          </a:stretch>
        </p:blipFill>
        <p:spPr/>
      </p:pic>
      <p:pic>
        <p:nvPicPr>
          <p:cNvPr id="31" name="Picture Placeholder 30">
            <a:extLst>
              <a:ext uri="{FF2B5EF4-FFF2-40B4-BE49-F238E27FC236}">
                <a16:creationId xmlns:a16="http://schemas.microsoft.com/office/drawing/2014/main" id="{99E52543-7DEE-4E0D-8725-B59102DAB083}"/>
              </a:ext>
            </a:extLst>
          </p:cNvPr>
          <p:cNvPicPr>
            <a:picLocks noGrp="1" noChangeAspect="1"/>
          </p:cNvPicPr>
          <p:nvPr>
            <p:ph type="pic" sz="quarter" idx="20"/>
          </p:nvPr>
        </p:nvPicPr>
        <p:blipFill>
          <a:blip r:embed="rId9"/>
          <a:srcRect t="1969" b="1969"/>
          <a:stretch>
            <a:fillRect/>
          </a:stretch>
        </p:blipFill>
        <p:spPr/>
      </p:pic>
      <p:pic>
        <p:nvPicPr>
          <p:cNvPr id="33" name="Picture Placeholder 32">
            <a:extLst>
              <a:ext uri="{FF2B5EF4-FFF2-40B4-BE49-F238E27FC236}">
                <a16:creationId xmlns:a16="http://schemas.microsoft.com/office/drawing/2014/main" id="{D2395557-AF4E-403D-8BB9-89AF9BA69890}"/>
              </a:ext>
            </a:extLst>
          </p:cNvPr>
          <p:cNvPicPr>
            <a:picLocks noGrp="1" noChangeAspect="1"/>
          </p:cNvPicPr>
          <p:nvPr>
            <p:ph type="pic" sz="quarter" idx="21"/>
          </p:nvPr>
        </p:nvPicPr>
        <p:blipFill>
          <a:blip r:embed="rId10"/>
          <a:srcRect t="1969" b="1969"/>
          <a:stretch>
            <a:fillRect/>
          </a:stretch>
        </p:blipFill>
        <p:spPr/>
      </p:pic>
      <p:sp>
        <p:nvSpPr>
          <p:cNvPr id="15" name="TextBox 14">
            <a:extLst>
              <a:ext uri="{FF2B5EF4-FFF2-40B4-BE49-F238E27FC236}">
                <a16:creationId xmlns:a16="http://schemas.microsoft.com/office/drawing/2014/main" id="{6F58EE07-3C50-4DC9-B470-2E7975B801D4}"/>
              </a:ext>
            </a:extLst>
          </p:cNvPr>
          <p:cNvSpPr txBox="1"/>
          <p:nvPr/>
        </p:nvSpPr>
        <p:spPr>
          <a:xfrm>
            <a:off x="222575" y="878966"/>
            <a:ext cx="1016625" cy="430887"/>
          </a:xfrm>
          <a:prstGeom prst="rect">
            <a:avLst/>
          </a:prstGeom>
          <a:noFill/>
        </p:spPr>
        <p:txBody>
          <a:bodyPr wrap="none" rtlCol="0">
            <a:spAutoFit/>
          </a:bodyPr>
          <a:lstStyle/>
          <a:p>
            <a:r>
              <a:rPr lang="de-DE" sz="2200" dirty="0"/>
              <a:t>Iquitos</a:t>
            </a:r>
            <a:endParaRPr lang="en-GB" sz="2200" dirty="0"/>
          </a:p>
        </p:txBody>
      </p:sp>
      <p:sp>
        <p:nvSpPr>
          <p:cNvPr id="16" name="Fußzeilenplatzhalter 11">
            <a:extLst>
              <a:ext uri="{FF2B5EF4-FFF2-40B4-BE49-F238E27FC236}">
                <a16:creationId xmlns:a16="http://schemas.microsoft.com/office/drawing/2014/main" id="{DC5AD05E-9F12-4033-A636-2759306F00E2}"/>
              </a:ext>
            </a:extLst>
          </p:cNvPr>
          <p:cNvSpPr>
            <a:spLocks noGrp="1"/>
          </p:cNvSpPr>
          <p:nvPr>
            <p:ph type="ftr" sz="quarter" idx="11"/>
          </p:nvPr>
        </p:nvSpPr>
        <p:spPr>
          <a:xfrm>
            <a:off x="2255308" y="6524625"/>
            <a:ext cx="7008284" cy="215900"/>
          </a:xfrm>
        </p:spPr>
        <p:txBody>
          <a:bodyPr/>
          <a:lstStyle/>
          <a:p>
            <a:r>
              <a:rPr lang="en-US" dirty="0"/>
              <a:t>Predicting Disease Spread, Maximilian Tornow</a:t>
            </a:r>
          </a:p>
        </p:txBody>
      </p:sp>
    </p:spTree>
    <p:extLst>
      <p:ext uri="{BB962C8B-B14F-4D97-AF65-F5344CB8AC3E}">
        <p14:creationId xmlns:p14="http://schemas.microsoft.com/office/powerpoint/2010/main" val="40891813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3FDFB-BC03-4189-B63D-FF7C6E6FB45E}"/>
              </a:ext>
            </a:extLst>
          </p:cNvPr>
          <p:cNvSpPr>
            <a:spLocks noGrp="1"/>
          </p:cNvSpPr>
          <p:nvPr>
            <p:ph type="title"/>
          </p:nvPr>
        </p:nvSpPr>
        <p:spPr/>
        <p:txBody>
          <a:bodyPr/>
          <a:lstStyle/>
          <a:p>
            <a:r>
              <a:rPr lang="en-GB" dirty="0"/>
              <a:t>Normalized difference vegetation index (NDVI)</a:t>
            </a:r>
            <a:br>
              <a:rPr lang="en-GB" b="0" dirty="0"/>
            </a:br>
            <a:endParaRPr lang="en-GB" dirty="0"/>
          </a:p>
        </p:txBody>
      </p:sp>
      <p:sp>
        <p:nvSpPr>
          <p:cNvPr id="4" name="Date Placeholder 3">
            <a:extLst>
              <a:ext uri="{FF2B5EF4-FFF2-40B4-BE49-F238E27FC236}">
                <a16:creationId xmlns:a16="http://schemas.microsoft.com/office/drawing/2014/main" id="{022F4368-9857-43C9-B5B9-66E577489E61}"/>
              </a:ext>
            </a:extLst>
          </p:cNvPr>
          <p:cNvSpPr>
            <a:spLocks noGrp="1"/>
          </p:cNvSpPr>
          <p:nvPr>
            <p:ph type="dt" sz="half" idx="10"/>
          </p:nvPr>
        </p:nvSpPr>
        <p:spPr/>
        <p:txBody>
          <a:bodyPr/>
          <a:lstStyle/>
          <a:p>
            <a:fld id="{7BD52081-C19B-4182-AC87-EFBFD12D780C}" type="datetime1">
              <a:rPr lang="en-US" smtClean="0"/>
              <a:t>5/31/2018</a:t>
            </a:fld>
            <a:endParaRPr lang="en-US" dirty="0"/>
          </a:p>
        </p:txBody>
      </p:sp>
      <p:sp>
        <p:nvSpPr>
          <p:cNvPr id="6" name="Slide Number Placeholder 5">
            <a:extLst>
              <a:ext uri="{FF2B5EF4-FFF2-40B4-BE49-F238E27FC236}">
                <a16:creationId xmlns:a16="http://schemas.microsoft.com/office/drawing/2014/main" id="{18130A18-B156-4CBE-B802-0638032C7E75}"/>
              </a:ext>
            </a:extLst>
          </p:cNvPr>
          <p:cNvSpPr>
            <a:spLocks noGrp="1"/>
          </p:cNvSpPr>
          <p:nvPr>
            <p:ph type="sldNum" sz="quarter" idx="12"/>
          </p:nvPr>
        </p:nvSpPr>
        <p:spPr/>
        <p:txBody>
          <a:bodyPr/>
          <a:lstStyle/>
          <a:p>
            <a:r>
              <a:rPr lang="en-US"/>
              <a:t>Page </a:t>
            </a:r>
            <a:fld id="{9D46F3A4-F478-9440-BC8E-B732027F4C86}" type="slidenum">
              <a:rPr lang="en-US" smtClean="0"/>
              <a:pPr/>
              <a:t>42</a:t>
            </a:fld>
            <a:endParaRPr lang="en-US" dirty="0"/>
          </a:p>
        </p:txBody>
      </p:sp>
      <p:pic>
        <p:nvPicPr>
          <p:cNvPr id="1028" name="Picture 4" descr="https://upload.wikimedia.org/wikipedia/commons/9/94/NDVI_062003.png">
            <a:extLst>
              <a:ext uri="{FF2B5EF4-FFF2-40B4-BE49-F238E27FC236}">
                <a16:creationId xmlns:a16="http://schemas.microsoft.com/office/drawing/2014/main" id="{954B4936-E576-4307-9A0A-9789BC6DD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225" y="1107531"/>
            <a:ext cx="4833595" cy="32129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upload.wikimedia.org/wikipedia/commons/7/76/NDVI_102003.png">
            <a:extLst>
              <a:ext uri="{FF2B5EF4-FFF2-40B4-BE49-F238E27FC236}">
                <a16:creationId xmlns:a16="http://schemas.microsoft.com/office/drawing/2014/main" id="{4B88617F-F1D0-4BB5-A018-9BA185299A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1227" y="1125539"/>
            <a:ext cx="4833595" cy="32129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5B2F558-7543-4E36-BF5B-5395A59CC1CD}"/>
              </a:ext>
            </a:extLst>
          </p:cNvPr>
          <p:cNvPicPr>
            <a:picLocks noChangeAspect="1"/>
          </p:cNvPicPr>
          <p:nvPr/>
        </p:nvPicPr>
        <p:blipFill>
          <a:blip r:embed="rId5"/>
          <a:stretch>
            <a:fillRect/>
          </a:stretch>
        </p:blipFill>
        <p:spPr>
          <a:xfrm>
            <a:off x="4507349" y="4355244"/>
            <a:ext cx="3181350" cy="1076325"/>
          </a:xfrm>
          <a:prstGeom prst="rect">
            <a:avLst/>
          </a:prstGeom>
        </p:spPr>
      </p:pic>
      <p:sp>
        <p:nvSpPr>
          <p:cNvPr id="10" name="TextBox 9">
            <a:extLst>
              <a:ext uri="{FF2B5EF4-FFF2-40B4-BE49-F238E27FC236}">
                <a16:creationId xmlns:a16="http://schemas.microsoft.com/office/drawing/2014/main" id="{2ADA44C3-DF26-48E7-AE4B-FF831E5C54BD}"/>
              </a:ext>
            </a:extLst>
          </p:cNvPr>
          <p:cNvSpPr txBox="1"/>
          <p:nvPr/>
        </p:nvSpPr>
        <p:spPr>
          <a:xfrm>
            <a:off x="8467904" y="6329873"/>
            <a:ext cx="3724096" cy="215444"/>
          </a:xfrm>
          <a:prstGeom prst="rect">
            <a:avLst/>
          </a:prstGeom>
          <a:noFill/>
        </p:spPr>
        <p:txBody>
          <a:bodyPr wrap="none" rtlCol="0">
            <a:spAutoFit/>
          </a:bodyPr>
          <a:lstStyle/>
          <a:p>
            <a:r>
              <a:rPr lang="de-DE" sz="800" dirty="0"/>
              <a:t>Source: https://en.wikipedia.org/wiki/Normalized_difference_vegetation_index</a:t>
            </a:r>
            <a:endParaRPr lang="en-GB" sz="800" dirty="0"/>
          </a:p>
        </p:txBody>
      </p:sp>
      <p:sp>
        <p:nvSpPr>
          <p:cNvPr id="11" name="TextBox 10">
            <a:extLst>
              <a:ext uri="{FF2B5EF4-FFF2-40B4-BE49-F238E27FC236}">
                <a16:creationId xmlns:a16="http://schemas.microsoft.com/office/drawing/2014/main" id="{07BFE924-4D19-4EA8-99EB-7A752A88394C}"/>
              </a:ext>
            </a:extLst>
          </p:cNvPr>
          <p:cNvSpPr txBox="1"/>
          <p:nvPr/>
        </p:nvSpPr>
        <p:spPr>
          <a:xfrm>
            <a:off x="1417597" y="5362543"/>
            <a:ext cx="9249520" cy="615553"/>
          </a:xfrm>
          <a:prstGeom prst="rect">
            <a:avLst/>
          </a:prstGeom>
          <a:noFill/>
        </p:spPr>
        <p:txBody>
          <a:bodyPr wrap="none" rtlCol="0">
            <a:spAutoFit/>
          </a:bodyPr>
          <a:lstStyle/>
          <a:p>
            <a:r>
              <a:rPr lang="de-DE" dirty="0" err="1"/>
              <a:t>No</a:t>
            </a:r>
            <a:r>
              <a:rPr lang="de-DE" dirty="0"/>
              <a:t> plant </a:t>
            </a:r>
            <a:r>
              <a:rPr lang="de-DE" dirty="0" err="1"/>
              <a:t>absorption</a:t>
            </a:r>
            <a:r>
              <a:rPr lang="de-DE" dirty="0"/>
              <a:t> </a:t>
            </a:r>
            <a:r>
              <a:rPr lang="de-DE" dirty="0" err="1"/>
              <a:t>above</a:t>
            </a:r>
            <a:r>
              <a:rPr lang="de-DE" dirty="0"/>
              <a:t> 700nm</a:t>
            </a:r>
            <a:br>
              <a:rPr lang="de-DE" dirty="0"/>
            </a:br>
            <a:r>
              <a:rPr lang="de-DE" dirty="0"/>
              <a:t>-&gt;</a:t>
            </a:r>
            <a:r>
              <a:rPr lang="en-GB" dirty="0"/>
              <a:t> live green plants appear relatively dark in the PAR and relatively bright in the near-infrared.</a:t>
            </a:r>
          </a:p>
        </p:txBody>
      </p:sp>
      <p:sp>
        <p:nvSpPr>
          <p:cNvPr id="12" name="Fußzeilenplatzhalter 11">
            <a:extLst>
              <a:ext uri="{FF2B5EF4-FFF2-40B4-BE49-F238E27FC236}">
                <a16:creationId xmlns:a16="http://schemas.microsoft.com/office/drawing/2014/main" id="{6EB5F0D9-8E58-4C7E-B4B8-47F111FB0A36}"/>
              </a:ext>
            </a:extLst>
          </p:cNvPr>
          <p:cNvSpPr>
            <a:spLocks noGrp="1"/>
          </p:cNvSpPr>
          <p:nvPr>
            <p:ph type="ftr" sz="quarter" idx="11"/>
          </p:nvPr>
        </p:nvSpPr>
        <p:spPr>
          <a:xfrm>
            <a:off x="2255308" y="6524625"/>
            <a:ext cx="7008284" cy="215900"/>
          </a:xfrm>
        </p:spPr>
        <p:txBody>
          <a:bodyPr/>
          <a:lstStyle/>
          <a:p>
            <a:r>
              <a:rPr lang="en-US" dirty="0"/>
              <a:t>Predicting Disease Spread, Maximilian Tornow</a:t>
            </a:r>
          </a:p>
        </p:txBody>
      </p:sp>
    </p:spTree>
    <p:extLst>
      <p:ext uri="{BB962C8B-B14F-4D97-AF65-F5344CB8AC3E}">
        <p14:creationId xmlns:p14="http://schemas.microsoft.com/office/powerpoint/2010/main" val="2187070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2A2CA73-1437-4680-8DA3-E14D9CB05E8A}"/>
              </a:ext>
            </a:extLst>
          </p:cNvPr>
          <p:cNvPicPr>
            <a:picLocks noChangeAspect="1"/>
          </p:cNvPicPr>
          <p:nvPr/>
        </p:nvPicPr>
        <p:blipFill rotWithShape="1">
          <a:blip r:embed="rId2"/>
          <a:srcRect t="2550" r="16600" b="7065"/>
          <a:stretch/>
        </p:blipFill>
        <p:spPr>
          <a:xfrm>
            <a:off x="1393361" y="964481"/>
            <a:ext cx="7900843" cy="4786436"/>
          </a:xfrm>
          <a:prstGeom prst="rect">
            <a:avLst/>
          </a:prstGeom>
        </p:spPr>
      </p:pic>
      <p:sp>
        <p:nvSpPr>
          <p:cNvPr id="19" name="TextBox 18">
            <a:extLst>
              <a:ext uri="{FF2B5EF4-FFF2-40B4-BE49-F238E27FC236}">
                <a16:creationId xmlns:a16="http://schemas.microsoft.com/office/drawing/2014/main" id="{8E9DFCA3-4842-44E1-B687-C4FFE3706157}"/>
              </a:ext>
            </a:extLst>
          </p:cNvPr>
          <p:cNvSpPr txBox="1"/>
          <p:nvPr/>
        </p:nvSpPr>
        <p:spPr>
          <a:xfrm>
            <a:off x="7270958" y="5529093"/>
            <a:ext cx="2114681" cy="215444"/>
          </a:xfrm>
          <a:prstGeom prst="rect">
            <a:avLst/>
          </a:prstGeom>
          <a:noFill/>
        </p:spPr>
        <p:txBody>
          <a:bodyPr wrap="none" rtlCol="0">
            <a:spAutoFit/>
          </a:bodyPr>
          <a:lstStyle/>
          <a:p>
            <a:r>
              <a:rPr lang="de-DE" sz="800" dirty="0">
                <a:solidFill>
                  <a:srgbClr val="0028A5"/>
                </a:solidFill>
              </a:rPr>
              <a:t>Source: http://www.healthmap.org/dengue</a:t>
            </a:r>
          </a:p>
        </p:txBody>
      </p:sp>
      <p:sp>
        <p:nvSpPr>
          <p:cNvPr id="2" name="Title 1">
            <a:extLst>
              <a:ext uri="{FF2B5EF4-FFF2-40B4-BE49-F238E27FC236}">
                <a16:creationId xmlns:a16="http://schemas.microsoft.com/office/drawing/2014/main" id="{F39AFA1F-787C-465A-BBEA-E7DD2192B3F0}"/>
              </a:ext>
            </a:extLst>
          </p:cNvPr>
          <p:cNvSpPr>
            <a:spLocks noGrp="1"/>
          </p:cNvSpPr>
          <p:nvPr>
            <p:ph type="title"/>
          </p:nvPr>
        </p:nvSpPr>
        <p:spPr/>
        <p:txBody>
          <a:bodyPr/>
          <a:lstStyle/>
          <a:p>
            <a:r>
              <a:rPr lang="en-GB" dirty="0"/>
              <a:t>Geographical Area of Research</a:t>
            </a:r>
          </a:p>
        </p:txBody>
      </p:sp>
      <p:sp>
        <p:nvSpPr>
          <p:cNvPr id="3" name="Date Placeholder 2">
            <a:extLst>
              <a:ext uri="{FF2B5EF4-FFF2-40B4-BE49-F238E27FC236}">
                <a16:creationId xmlns:a16="http://schemas.microsoft.com/office/drawing/2014/main" id="{EDF6AC97-7DD4-41BE-941F-05373FCF1788}"/>
              </a:ext>
            </a:extLst>
          </p:cNvPr>
          <p:cNvSpPr>
            <a:spLocks noGrp="1"/>
          </p:cNvSpPr>
          <p:nvPr>
            <p:ph type="dt" sz="half" idx="10"/>
          </p:nvPr>
        </p:nvSpPr>
        <p:spPr/>
        <p:txBody>
          <a:bodyPr/>
          <a:lstStyle/>
          <a:p>
            <a:fld id="{AB520221-61C8-4093-BD7A-3EA9FD28AE94}" type="datetime1">
              <a:rPr lang="en-US" smtClean="0"/>
              <a:t>5/31/2018</a:t>
            </a:fld>
            <a:endParaRPr lang="en-US" dirty="0"/>
          </a:p>
        </p:txBody>
      </p:sp>
      <p:sp>
        <p:nvSpPr>
          <p:cNvPr id="5" name="Slide Number Placeholder 4">
            <a:extLst>
              <a:ext uri="{FF2B5EF4-FFF2-40B4-BE49-F238E27FC236}">
                <a16:creationId xmlns:a16="http://schemas.microsoft.com/office/drawing/2014/main" id="{84528477-7971-47C9-BB8E-06D6A7C1AF13}"/>
              </a:ext>
            </a:extLst>
          </p:cNvPr>
          <p:cNvSpPr>
            <a:spLocks noGrp="1"/>
          </p:cNvSpPr>
          <p:nvPr>
            <p:ph type="sldNum" sz="quarter" idx="12"/>
          </p:nvPr>
        </p:nvSpPr>
        <p:spPr/>
        <p:txBody>
          <a:bodyPr/>
          <a:lstStyle/>
          <a:p>
            <a:r>
              <a:rPr lang="en-US" dirty="0"/>
              <a:t>Page </a:t>
            </a:r>
            <a:fld id="{9D46F3A4-F478-9440-BC8E-B732027F4C86}" type="slidenum">
              <a:rPr lang="en-US" smtClean="0"/>
              <a:pPr/>
              <a:t>5</a:t>
            </a:fld>
            <a:endParaRPr lang="en-US" dirty="0"/>
          </a:p>
        </p:txBody>
      </p:sp>
      <p:grpSp>
        <p:nvGrpSpPr>
          <p:cNvPr id="20" name="Group 19">
            <a:extLst>
              <a:ext uri="{FF2B5EF4-FFF2-40B4-BE49-F238E27FC236}">
                <a16:creationId xmlns:a16="http://schemas.microsoft.com/office/drawing/2014/main" id="{95E58161-8013-4703-B6B8-F9961DFC8277}"/>
              </a:ext>
            </a:extLst>
          </p:cNvPr>
          <p:cNvGrpSpPr/>
          <p:nvPr/>
        </p:nvGrpSpPr>
        <p:grpSpPr>
          <a:xfrm>
            <a:off x="1393361" y="951977"/>
            <a:ext cx="7951815" cy="4779457"/>
            <a:chOff x="1393361" y="946820"/>
            <a:chExt cx="7951815" cy="4779457"/>
          </a:xfrm>
        </p:grpSpPr>
        <p:grpSp>
          <p:nvGrpSpPr>
            <p:cNvPr id="17" name="Group 16">
              <a:extLst>
                <a:ext uri="{FF2B5EF4-FFF2-40B4-BE49-F238E27FC236}">
                  <a16:creationId xmlns:a16="http://schemas.microsoft.com/office/drawing/2014/main" id="{63CDBAE7-7C1D-4FF9-9D41-029A33B7E015}"/>
                </a:ext>
              </a:extLst>
            </p:cNvPr>
            <p:cNvGrpSpPr/>
            <p:nvPr/>
          </p:nvGrpSpPr>
          <p:grpSpPr>
            <a:xfrm>
              <a:off x="1393361" y="946820"/>
              <a:ext cx="7951815" cy="4779457"/>
              <a:chOff x="1384040" y="946820"/>
              <a:chExt cx="7951815" cy="4779457"/>
            </a:xfrm>
          </p:grpSpPr>
          <p:grpSp>
            <p:nvGrpSpPr>
              <p:cNvPr id="16" name="Group 15">
                <a:extLst>
                  <a:ext uri="{FF2B5EF4-FFF2-40B4-BE49-F238E27FC236}">
                    <a16:creationId xmlns:a16="http://schemas.microsoft.com/office/drawing/2014/main" id="{4DF51DC5-F344-4055-A340-54E75869C6EE}"/>
                  </a:ext>
                </a:extLst>
              </p:cNvPr>
              <p:cNvGrpSpPr/>
              <p:nvPr/>
            </p:nvGrpSpPr>
            <p:grpSpPr>
              <a:xfrm>
                <a:off x="1384040" y="950223"/>
                <a:ext cx="7951815" cy="4776054"/>
                <a:chOff x="1384040" y="950223"/>
                <a:chExt cx="7951815" cy="4776054"/>
              </a:xfrm>
            </p:grpSpPr>
            <p:grpSp>
              <p:nvGrpSpPr>
                <p:cNvPr id="9" name="Group 8">
                  <a:extLst>
                    <a:ext uri="{FF2B5EF4-FFF2-40B4-BE49-F238E27FC236}">
                      <a16:creationId xmlns:a16="http://schemas.microsoft.com/office/drawing/2014/main" id="{27DDA5A2-7891-4DB4-91A7-FAA0BE4F0B10}"/>
                    </a:ext>
                  </a:extLst>
                </p:cNvPr>
                <p:cNvGrpSpPr/>
                <p:nvPr/>
              </p:nvGrpSpPr>
              <p:grpSpPr>
                <a:xfrm>
                  <a:off x="1384040" y="950223"/>
                  <a:ext cx="7900843" cy="4776054"/>
                  <a:chOff x="2542432" y="950223"/>
                  <a:chExt cx="7900843" cy="4776054"/>
                </a:xfrm>
              </p:grpSpPr>
              <p:pic>
                <p:nvPicPr>
                  <p:cNvPr id="6" name="Picture 5">
                    <a:extLst>
                      <a:ext uri="{FF2B5EF4-FFF2-40B4-BE49-F238E27FC236}">
                        <a16:creationId xmlns:a16="http://schemas.microsoft.com/office/drawing/2014/main" id="{0597B295-5BCC-4D0F-A948-B9F2735EDC78}"/>
                      </a:ext>
                    </a:extLst>
                  </p:cNvPr>
                  <p:cNvPicPr>
                    <a:picLocks noChangeAspect="1"/>
                  </p:cNvPicPr>
                  <p:nvPr/>
                </p:nvPicPr>
                <p:blipFill rotWithShape="1">
                  <a:blip r:embed="rId3"/>
                  <a:srcRect l="9418" r="6425" b="11209"/>
                  <a:stretch/>
                </p:blipFill>
                <p:spPr>
                  <a:xfrm>
                    <a:off x="2542432" y="957255"/>
                    <a:ext cx="7900843" cy="4769022"/>
                  </a:xfrm>
                  <a:prstGeom prst="rect">
                    <a:avLst/>
                  </a:prstGeom>
                </p:spPr>
              </p:pic>
              <p:sp>
                <p:nvSpPr>
                  <p:cNvPr id="7" name="Teardrop 6">
                    <a:extLst>
                      <a:ext uri="{FF2B5EF4-FFF2-40B4-BE49-F238E27FC236}">
                        <a16:creationId xmlns:a16="http://schemas.microsoft.com/office/drawing/2014/main" id="{3E0518EC-B508-4F47-BED8-C9850EE621A8}"/>
                      </a:ext>
                    </a:extLst>
                  </p:cNvPr>
                  <p:cNvSpPr/>
                  <p:nvPr/>
                </p:nvSpPr>
                <p:spPr bwMode="auto">
                  <a:xfrm rot="8074199">
                    <a:off x="5933919" y="953754"/>
                    <a:ext cx="364620" cy="357557"/>
                  </a:xfrm>
                  <a:prstGeom prst="teardrop">
                    <a:avLst/>
                  </a:prstGeom>
                  <a:solidFill>
                    <a:schemeClr val="bg2"/>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400" b="0" i="0" u="none" strike="noStrike" cap="none" normalizeH="0" baseline="0" dirty="0">
                      <a:ln>
                        <a:noFill/>
                      </a:ln>
                      <a:solidFill>
                        <a:srgbClr val="000000"/>
                      </a:solidFill>
                      <a:effectLst/>
                      <a:latin typeface="Arial" charset="0"/>
                      <a:ea typeface="ＭＳ Ｐゴシック" charset="0"/>
                      <a:cs typeface="Arial" charset="0"/>
                    </a:endParaRPr>
                  </a:p>
                </p:txBody>
              </p:sp>
              <p:sp>
                <p:nvSpPr>
                  <p:cNvPr id="8" name="Teardrop 7">
                    <a:extLst>
                      <a:ext uri="{FF2B5EF4-FFF2-40B4-BE49-F238E27FC236}">
                        <a16:creationId xmlns:a16="http://schemas.microsoft.com/office/drawing/2014/main" id="{F8160390-2D79-4CCD-96EC-16A462C4645E}"/>
                      </a:ext>
                    </a:extLst>
                  </p:cNvPr>
                  <p:cNvSpPr/>
                  <p:nvPr/>
                </p:nvSpPr>
                <p:spPr bwMode="auto">
                  <a:xfrm rot="8074199">
                    <a:off x="5423314" y="2409146"/>
                    <a:ext cx="364620" cy="357557"/>
                  </a:xfrm>
                  <a:prstGeom prst="teardrop">
                    <a:avLst/>
                  </a:prstGeom>
                  <a:solidFill>
                    <a:schemeClr val="bg2"/>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400" b="0" i="0" u="none" strike="noStrike" cap="none" normalizeH="0" baseline="0" dirty="0">
                      <a:ln>
                        <a:noFill/>
                      </a:ln>
                      <a:solidFill>
                        <a:srgbClr val="000000"/>
                      </a:solidFill>
                      <a:effectLst/>
                      <a:latin typeface="Arial" charset="0"/>
                      <a:ea typeface="ＭＳ Ｐゴシック" charset="0"/>
                      <a:cs typeface="Arial" charset="0"/>
                    </a:endParaRPr>
                  </a:p>
                </p:txBody>
              </p:sp>
            </p:grpSp>
            <p:sp>
              <p:nvSpPr>
                <p:cNvPr id="15" name="TextBox 14">
                  <a:extLst>
                    <a:ext uri="{FF2B5EF4-FFF2-40B4-BE49-F238E27FC236}">
                      <a16:creationId xmlns:a16="http://schemas.microsoft.com/office/drawing/2014/main" id="{C82C0028-FCDF-4AB4-8006-34FD10A0AEDF}"/>
                    </a:ext>
                  </a:extLst>
                </p:cNvPr>
                <p:cNvSpPr txBox="1"/>
                <p:nvPr/>
              </p:nvSpPr>
              <p:spPr>
                <a:xfrm>
                  <a:off x="8123664" y="5480056"/>
                  <a:ext cx="1212191" cy="215444"/>
                </a:xfrm>
                <a:prstGeom prst="rect">
                  <a:avLst/>
                </a:prstGeom>
                <a:noFill/>
              </p:spPr>
              <p:txBody>
                <a:bodyPr wrap="none" rtlCol="0">
                  <a:spAutoFit/>
                </a:bodyPr>
                <a:lstStyle/>
                <a:p>
                  <a:r>
                    <a:rPr lang="de-DE" sz="800" dirty="0">
                      <a:solidFill>
                        <a:schemeClr val="bg1"/>
                      </a:solidFill>
                    </a:rPr>
                    <a:t>Source: Google Maps </a:t>
                  </a:r>
                </a:p>
              </p:txBody>
            </p:sp>
          </p:grpSp>
          <p:sp>
            <p:nvSpPr>
              <p:cNvPr id="11" name="TextBox 10">
                <a:extLst>
                  <a:ext uri="{FF2B5EF4-FFF2-40B4-BE49-F238E27FC236}">
                    <a16:creationId xmlns:a16="http://schemas.microsoft.com/office/drawing/2014/main" id="{C1A2E0C7-E744-468A-B677-215F960A3E04}"/>
                  </a:ext>
                </a:extLst>
              </p:cNvPr>
              <p:cNvSpPr txBox="1"/>
              <p:nvPr/>
            </p:nvSpPr>
            <p:spPr>
              <a:xfrm>
                <a:off x="4293985" y="2402085"/>
                <a:ext cx="306494" cy="353943"/>
              </a:xfrm>
              <a:prstGeom prst="rect">
                <a:avLst/>
              </a:prstGeom>
              <a:noFill/>
            </p:spPr>
            <p:txBody>
              <a:bodyPr wrap="none" rtlCol="0">
                <a:spAutoFit/>
              </a:bodyPr>
              <a:lstStyle/>
              <a:p>
                <a:r>
                  <a:rPr lang="de-DE" dirty="0"/>
                  <a:t>2</a:t>
                </a:r>
              </a:p>
            </p:txBody>
          </p:sp>
          <p:sp>
            <p:nvSpPr>
              <p:cNvPr id="12" name="TextBox 11">
                <a:extLst>
                  <a:ext uri="{FF2B5EF4-FFF2-40B4-BE49-F238E27FC236}">
                    <a16:creationId xmlns:a16="http://schemas.microsoft.com/office/drawing/2014/main" id="{27E5A282-DBAE-48FA-957F-9AED763D78DF}"/>
                  </a:ext>
                </a:extLst>
              </p:cNvPr>
              <p:cNvSpPr txBox="1"/>
              <p:nvPr/>
            </p:nvSpPr>
            <p:spPr>
              <a:xfrm>
                <a:off x="4804590" y="946820"/>
                <a:ext cx="306494" cy="353943"/>
              </a:xfrm>
              <a:prstGeom prst="rect">
                <a:avLst/>
              </a:prstGeom>
              <a:noFill/>
            </p:spPr>
            <p:txBody>
              <a:bodyPr wrap="none" rtlCol="0">
                <a:spAutoFit/>
              </a:bodyPr>
              <a:lstStyle/>
              <a:p>
                <a:r>
                  <a:rPr lang="de-DE" dirty="0"/>
                  <a:t>1</a:t>
                </a:r>
              </a:p>
            </p:txBody>
          </p:sp>
        </p:grpSp>
        <p:grpSp>
          <p:nvGrpSpPr>
            <p:cNvPr id="10" name="Group 9">
              <a:extLst>
                <a:ext uri="{FF2B5EF4-FFF2-40B4-BE49-F238E27FC236}">
                  <a16:creationId xmlns:a16="http://schemas.microsoft.com/office/drawing/2014/main" id="{C3CDDF49-2808-4E0F-BCE0-74412BB62AE9}"/>
                </a:ext>
              </a:extLst>
            </p:cNvPr>
            <p:cNvGrpSpPr/>
            <p:nvPr/>
          </p:nvGrpSpPr>
          <p:grpSpPr>
            <a:xfrm>
              <a:off x="1498143" y="2105554"/>
              <a:ext cx="2738250" cy="701062"/>
              <a:chOff x="9396148" y="970856"/>
              <a:chExt cx="2738250" cy="701062"/>
            </a:xfrm>
          </p:grpSpPr>
          <p:sp>
            <p:nvSpPr>
              <p:cNvPr id="13" name="TextBox 12">
                <a:extLst>
                  <a:ext uri="{FF2B5EF4-FFF2-40B4-BE49-F238E27FC236}">
                    <a16:creationId xmlns:a16="http://schemas.microsoft.com/office/drawing/2014/main" id="{A6A82499-99CC-40DA-BA15-B16D3E207444}"/>
                  </a:ext>
                </a:extLst>
              </p:cNvPr>
              <p:cNvSpPr txBox="1"/>
              <p:nvPr/>
            </p:nvSpPr>
            <p:spPr>
              <a:xfrm>
                <a:off x="9396148" y="970856"/>
                <a:ext cx="2738250" cy="353943"/>
              </a:xfrm>
              <a:prstGeom prst="rect">
                <a:avLst/>
              </a:prstGeom>
              <a:noFill/>
            </p:spPr>
            <p:txBody>
              <a:bodyPr wrap="none" rtlCol="0">
                <a:spAutoFit/>
              </a:bodyPr>
              <a:lstStyle/>
              <a:p>
                <a:r>
                  <a:rPr lang="de-DE" dirty="0">
                    <a:solidFill>
                      <a:srgbClr val="FFFFFF"/>
                    </a:solidFill>
                  </a:rPr>
                  <a:t>1 – San Juan, Puerto Rico</a:t>
                </a:r>
              </a:p>
            </p:txBody>
          </p:sp>
          <p:sp>
            <p:nvSpPr>
              <p:cNvPr id="14" name="TextBox 13">
                <a:extLst>
                  <a:ext uri="{FF2B5EF4-FFF2-40B4-BE49-F238E27FC236}">
                    <a16:creationId xmlns:a16="http://schemas.microsoft.com/office/drawing/2014/main" id="{E013C338-B66A-4B45-9BB7-ADC3C3DA546F}"/>
                  </a:ext>
                </a:extLst>
              </p:cNvPr>
              <p:cNvSpPr txBox="1"/>
              <p:nvPr/>
            </p:nvSpPr>
            <p:spPr>
              <a:xfrm>
                <a:off x="9396148" y="1317975"/>
                <a:ext cx="1778051" cy="353943"/>
              </a:xfrm>
              <a:prstGeom prst="rect">
                <a:avLst/>
              </a:prstGeom>
              <a:noFill/>
            </p:spPr>
            <p:txBody>
              <a:bodyPr wrap="none" rtlCol="0">
                <a:spAutoFit/>
              </a:bodyPr>
              <a:lstStyle/>
              <a:p>
                <a:r>
                  <a:rPr lang="de-DE" dirty="0">
                    <a:solidFill>
                      <a:srgbClr val="FFFFFF"/>
                    </a:solidFill>
                  </a:rPr>
                  <a:t>2 – Iquitos, Peru</a:t>
                </a:r>
              </a:p>
            </p:txBody>
          </p:sp>
        </p:grpSp>
      </p:grpSp>
      <p:sp>
        <p:nvSpPr>
          <p:cNvPr id="21" name="Fußzeilenplatzhalter 11">
            <a:extLst>
              <a:ext uri="{FF2B5EF4-FFF2-40B4-BE49-F238E27FC236}">
                <a16:creationId xmlns:a16="http://schemas.microsoft.com/office/drawing/2014/main" id="{569634F3-CAF4-45A0-BC44-85DBD85432FF}"/>
              </a:ext>
            </a:extLst>
          </p:cNvPr>
          <p:cNvSpPr>
            <a:spLocks noGrp="1"/>
          </p:cNvSpPr>
          <p:nvPr>
            <p:ph type="ftr" sz="quarter" idx="11"/>
          </p:nvPr>
        </p:nvSpPr>
        <p:spPr>
          <a:xfrm>
            <a:off x="2255308" y="6524625"/>
            <a:ext cx="7008284" cy="215900"/>
          </a:xfrm>
        </p:spPr>
        <p:txBody>
          <a:bodyPr/>
          <a:lstStyle/>
          <a:p>
            <a:r>
              <a:rPr lang="en-US" dirty="0"/>
              <a:t>Predicting Disease Spread, Maximilian Tornow</a:t>
            </a:r>
          </a:p>
        </p:txBody>
      </p:sp>
    </p:spTree>
    <p:extLst>
      <p:ext uri="{BB962C8B-B14F-4D97-AF65-F5344CB8AC3E}">
        <p14:creationId xmlns:p14="http://schemas.microsoft.com/office/powerpoint/2010/main" val="2110209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8209E-2887-4B9B-8CE6-FF6A6FC30AD0}"/>
              </a:ext>
            </a:extLst>
          </p:cNvPr>
          <p:cNvSpPr>
            <a:spLocks noGrp="1"/>
          </p:cNvSpPr>
          <p:nvPr>
            <p:ph type="title"/>
          </p:nvPr>
        </p:nvSpPr>
        <p:spPr/>
        <p:txBody>
          <a:bodyPr/>
          <a:lstStyle/>
          <a:p>
            <a:r>
              <a:rPr lang="en-GB" dirty="0"/>
              <a:t>How to help ?</a:t>
            </a:r>
          </a:p>
        </p:txBody>
      </p:sp>
      <p:sp>
        <p:nvSpPr>
          <p:cNvPr id="6" name="Content Placeholder 5">
            <a:extLst>
              <a:ext uri="{FF2B5EF4-FFF2-40B4-BE49-F238E27FC236}">
                <a16:creationId xmlns:a16="http://schemas.microsoft.com/office/drawing/2014/main" id="{5928097C-ACB2-493F-8010-6013FF12D3CB}"/>
              </a:ext>
            </a:extLst>
          </p:cNvPr>
          <p:cNvSpPr>
            <a:spLocks noGrp="1"/>
          </p:cNvSpPr>
          <p:nvPr>
            <p:ph idx="1"/>
          </p:nvPr>
        </p:nvSpPr>
        <p:spPr/>
        <p:txBody>
          <a:bodyPr/>
          <a:lstStyle/>
          <a:p>
            <a:pPr marL="0" indent="0">
              <a:buNone/>
            </a:pPr>
            <a:r>
              <a:rPr lang="en-GB" sz="2200" dirty="0"/>
              <a:t>	“decreasing mortality rates from more than 20% to less than 1%”</a:t>
            </a:r>
          </a:p>
          <a:p>
            <a:pPr marL="0" indent="0">
              <a:buNone/>
            </a:pPr>
            <a:endParaRPr lang="de-DE" sz="2200" dirty="0"/>
          </a:p>
          <a:p>
            <a:pPr marL="0" indent="0">
              <a:buNone/>
            </a:pPr>
            <a:r>
              <a:rPr lang="en-GB" sz="2200" i="1" u="sng" dirty="0"/>
              <a:t>Prediction</a:t>
            </a:r>
            <a:r>
              <a:rPr lang="en-GB" sz="2200" dirty="0"/>
              <a:t> would help to allocate medical personal better</a:t>
            </a:r>
            <a:endParaRPr lang="en-GB" sz="2200" i="1" u="sng" dirty="0"/>
          </a:p>
          <a:p>
            <a:pPr marL="0" indent="0">
              <a:buNone/>
            </a:pPr>
            <a:r>
              <a:rPr lang="de-DE" sz="2200" dirty="0"/>
              <a:t>	</a:t>
            </a:r>
            <a:r>
              <a:rPr lang="en-GB" sz="2200" dirty="0"/>
              <a:t>Decrease mortality rates</a:t>
            </a:r>
          </a:p>
          <a:p>
            <a:pPr marL="0" indent="0">
              <a:buNone/>
            </a:pPr>
            <a:endParaRPr lang="de-DE" sz="2200" dirty="0"/>
          </a:p>
          <a:p>
            <a:pPr marL="0" indent="0">
              <a:buNone/>
            </a:pPr>
            <a:r>
              <a:rPr lang="en-GB" sz="2200" dirty="0"/>
              <a:t>Transmitter is a Mosquito</a:t>
            </a:r>
          </a:p>
          <a:p>
            <a:pPr marL="0" indent="0">
              <a:buNone/>
            </a:pPr>
            <a:r>
              <a:rPr lang="en-GB" sz="2200" dirty="0"/>
              <a:t>	Outbreaks could be linked to environmental data</a:t>
            </a:r>
          </a:p>
          <a:p>
            <a:pPr marL="0" indent="0">
              <a:buNone/>
            </a:pPr>
            <a:endParaRPr lang="en-GB" sz="2200" dirty="0"/>
          </a:p>
        </p:txBody>
      </p:sp>
      <p:sp>
        <p:nvSpPr>
          <p:cNvPr id="3" name="Date Placeholder 2">
            <a:extLst>
              <a:ext uri="{FF2B5EF4-FFF2-40B4-BE49-F238E27FC236}">
                <a16:creationId xmlns:a16="http://schemas.microsoft.com/office/drawing/2014/main" id="{B679D448-D636-4E7E-A05A-7493C67765A3}"/>
              </a:ext>
            </a:extLst>
          </p:cNvPr>
          <p:cNvSpPr>
            <a:spLocks noGrp="1"/>
          </p:cNvSpPr>
          <p:nvPr>
            <p:ph type="dt" sz="half" idx="10"/>
          </p:nvPr>
        </p:nvSpPr>
        <p:spPr/>
        <p:txBody>
          <a:bodyPr/>
          <a:lstStyle/>
          <a:p>
            <a:fld id="{AB520221-61C8-4093-BD7A-3EA9FD28AE94}" type="datetime1">
              <a:rPr lang="en-US" smtClean="0"/>
              <a:t>5/31/2018</a:t>
            </a:fld>
            <a:endParaRPr lang="en-US" dirty="0"/>
          </a:p>
        </p:txBody>
      </p:sp>
      <p:sp>
        <p:nvSpPr>
          <p:cNvPr id="5" name="Slide Number Placeholder 4">
            <a:extLst>
              <a:ext uri="{FF2B5EF4-FFF2-40B4-BE49-F238E27FC236}">
                <a16:creationId xmlns:a16="http://schemas.microsoft.com/office/drawing/2014/main" id="{83D01217-60DA-45A3-9AD9-5CD8BB1B92EF}"/>
              </a:ext>
            </a:extLst>
          </p:cNvPr>
          <p:cNvSpPr>
            <a:spLocks noGrp="1"/>
          </p:cNvSpPr>
          <p:nvPr>
            <p:ph type="sldNum" sz="quarter" idx="12"/>
          </p:nvPr>
        </p:nvSpPr>
        <p:spPr/>
        <p:txBody>
          <a:bodyPr/>
          <a:lstStyle/>
          <a:p>
            <a:r>
              <a:rPr lang="en-US" dirty="0"/>
              <a:t>Page </a:t>
            </a:r>
            <a:fld id="{9D46F3A4-F478-9440-BC8E-B732027F4C86}" type="slidenum">
              <a:rPr lang="en-US" smtClean="0"/>
              <a:pPr/>
              <a:t>6</a:t>
            </a:fld>
            <a:endParaRPr lang="en-US" dirty="0"/>
          </a:p>
        </p:txBody>
      </p:sp>
      <p:sp>
        <p:nvSpPr>
          <p:cNvPr id="8" name="Arrow: Right 7">
            <a:extLst>
              <a:ext uri="{FF2B5EF4-FFF2-40B4-BE49-F238E27FC236}">
                <a16:creationId xmlns:a16="http://schemas.microsoft.com/office/drawing/2014/main" id="{ADAC9121-C416-4A9F-A750-5F7269ED5D01}"/>
              </a:ext>
            </a:extLst>
          </p:cNvPr>
          <p:cNvSpPr/>
          <p:nvPr/>
        </p:nvSpPr>
        <p:spPr bwMode="auto">
          <a:xfrm>
            <a:off x="1080145" y="1124744"/>
            <a:ext cx="623367" cy="360040"/>
          </a:xfrm>
          <a:prstGeom prst="rightArrow">
            <a:avLst/>
          </a:prstGeom>
          <a:solidFill>
            <a:srgbClr val="2A7F62"/>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charset="0"/>
              <a:ea typeface="ＭＳ Ｐゴシック" charset="0"/>
              <a:cs typeface="Arial" charset="0"/>
            </a:endParaRPr>
          </a:p>
        </p:txBody>
      </p:sp>
      <p:sp>
        <p:nvSpPr>
          <p:cNvPr id="9" name="Arrow: Right 8">
            <a:extLst>
              <a:ext uri="{FF2B5EF4-FFF2-40B4-BE49-F238E27FC236}">
                <a16:creationId xmlns:a16="http://schemas.microsoft.com/office/drawing/2014/main" id="{131D5147-1199-40C9-BF59-D66A0A5180C3}"/>
              </a:ext>
            </a:extLst>
          </p:cNvPr>
          <p:cNvSpPr/>
          <p:nvPr/>
        </p:nvSpPr>
        <p:spPr bwMode="auto">
          <a:xfrm>
            <a:off x="1080144" y="2544399"/>
            <a:ext cx="623367" cy="360040"/>
          </a:xfrm>
          <a:prstGeom prst="rightArrow">
            <a:avLst/>
          </a:prstGeom>
          <a:solidFill>
            <a:srgbClr val="2A7F62"/>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charset="0"/>
              <a:ea typeface="ＭＳ Ｐゴシック" charset="0"/>
              <a:cs typeface="Arial" charset="0"/>
            </a:endParaRPr>
          </a:p>
        </p:txBody>
      </p:sp>
      <p:sp>
        <p:nvSpPr>
          <p:cNvPr id="10" name="Arrow: Right 9">
            <a:extLst>
              <a:ext uri="{FF2B5EF4-FFF2-40B4-BE49-F238E27FC236}">
                <a16:creationId xmlns:a16="http://schemas.microsoft.com/office/drawing/2014/main" id="{501735C1-5755-4B2D-815F-88FA9E5EBE88}"/>
              </a:ext>
            </a:extLst>
          </p:cNvPr>
          <p:cNvSpPr/>
          <p:nvPr/>
        </p:nvSpPr>
        <p:spPr bwMode="auto">
          <a:xfrm>
            <a:off x="1080145" y="3964054"/>
            <a:ext cx="623367" cy="360040"/>
          </a:xfrm>
          <a:prstGeom prst="rightArrow">
            <a:avLst/>
          </a:prstGeom>
          <a:solidFill>
            <a:srgbClr val="2A7F62"/>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2400" b="0" i="0" u="none" strike="noStrike" cap="none" normalizeH="0" baseline="0" dirty="0">
              <a:ln>
                <a:noFill/>
              </a:ln>
              <a:solidFill>
                <a:srgbClr val="000000"/>
              </a:solidFill>
              <a:effectLst/>
              <a:latin typeface="Arial" charset="0"/>
              <a:ea typeface="ＭＳ Ｐゴシック" charset="0"/>
              <a:cs typeface="Arial" charset="0"/>
            </a:endParaRPr>
          </a:p>
        </p:txBody>
      </p:sp>
      <p:sp>
        <p:nvSpPr>
          <p:cNvPr id="11" name="Fußzeilenplatzhalter 11">
            <a:extLst>
              <a:ext uri="{FF2B5EF4-FFF2-40B4-BE49-F238E27FC236}">
                <a16:creationId xmlns:a16="http://schemas.microsoft.com/office/drawing/2014/main" id="{32F9B6CD-39ED-4507-A2FE-174AD793A6C1}"/>
              </a:ext>
            </a:extLst>
          </p:cNvPr>
          <p:cNvSpPr>
            <a:spLocks noGrp="1"/>
          </p:cNvSpPr>
          <p:nvPr>
            <p:ph type="ftr" sz="quarter" idx="11"/>
          </p:nvPr>
        </p:nvSpPr>
        <p:spPr>
          <a:xfrm>
            <a:off x="2255308" y="6524625"/>
            <a:ext cx="7008284" cy="215900"/>
          </a:xfrm>
        </p:spPr>
        <p:txBody>
          <a:bodyPr/>
          <a:lstStyle/>
          <a:p>
            <a:r>
              <a:rPr lang="en-US" dirty="0"/>
              <a:t>Predicting Disease Spread, Maximilian Tornow</a:t>
            </a:r>
          </a:p>
        </p:txBody>
      </p:sp>
    </p:spTree>
    <p:extLst>
      <p:ext uri="{BB962C8B-B14F-4D97-AF65-F5344CB8AC3E}">
        <p14:creationId xmlns:p14="http://schemas.microsoft.com/office/powerpoint/2010/main" val="303313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8CFAA-0FA2-4897-94E2-DAE5F9B5AE5D}"/>
              </a:ext>
            </a:extLst>
          </p:cNvPr>
          <p:cNvSpPr>
            <a:spLocks noGrp="1"/>
          </p:cNvSpPr>
          <p:nvPr>
            <p:ph type="title"/>
          </p:nvPr>
        </p:nvSpPr>
        <p:spPr/>
        <p:txBody>
          <a:bodyPr/>
          <a:lstStyle/>
          <a:p>
            <a:r>
              <a:rPr lang="de-DE" dirty="0"/>
              <a:t>Research Question</a:t>
            </a:r>
            <a:endParaRPr lang="en-GB" dirty="0"/>
          </a:p>
        </p:txBody>
      </p:sp>
      <p:sp>
        <p:nvSpPr>
          <p:cNvPr id="3" name="Content Placeholder 2">
            <a:extLst>
              <a:ext uri="{FF2B5EF4-FFF2-40B4-BE49-F238E27FC236}">
                <a16:creationId xmlns:a16="http://schemas.microsoft.com/office/drawing/2014/main" id="{7BF9A048-4D70-4673-BE73-A8DCD637875B}"/>
              </a:ext>
            </a:extLst>
          </p:cNvPr>
          <p:cNvSpPr>
            <a:spLocks noGrp="1"/>
          </p:cNvSpPr>
          <p:nvPr>
            <p:ph idx="1"/>
          </p:nvPr>
        </p:nvSpPr>
        <p:spPr/>
        <p:txBody>
          <a:bodyPr/>
          <a:lstStyle/>
          <a:p>
            <a:pPr marL="0" indent="0" algn="ctr">
              <a:buNone/>
            </a:pPr>
            <a:endParaRPr lang="en-GB" sz="3000" dirty="0"/>
          </a:p>
          <a:p>
            <a:pPr marL="0" indent="0" algn="ctr">
              <a:buNone/>
            </a:pPr>
            <a:r>
              <a:rPr lang="en-GB" sz="3000" dirty="0"/>
              <a:t>How could one predict dengue fever cases for the two cities based on environmental/climate data?</a:t>
            </a:r>
          </a:p>
          <a:p>
            <a:pPr marL="0" indent="0" algn="ctr">
              <a:buNone/>
            </a:pPr>
            <a:endParaRPr lang="de-DE" sz="3000" dirty="0"/>
          </a:p>
          <a:p>
            <a:pPr marL="0" indent="0" algn="ctr">
              <a:buNone/>
            </a:pPr>
            <a:endParaRPr lang="de-DE" sz="3000" dirty="0"/>
          </a:p>
          <a:p>
            <a:pPr marL="0" indent="0" algn="ctr">
              <a:buNone/>
            </a:pPr>
            <a:r>
              <a:rPr lang="de-DE" sz="3000" dirty="0"/>
              <a:t>W</a:t>
            </a:r>
            <a:r>
              <a:rPr lang="en-GB" sz="3000" dirty="0" err="1"/>
              <a:t>hich</a:t>
            </a:r>
            <a:r>
              <a:rPr lang="en-GB" sz="3000" dirty="0"/>
              <a:t> approach will be the best?</a:t>
            </a:r>
            <a:endParaRPr lang="de-DE" sz="3000" dirty="0"/>
          </a:p>
        </p:txBody>
      </p:sp>
      <p:sp>
        <p:nvSpPr>
          <p:cNvPr id="4" name="Date Placeholder 3">
            <a:extLst>
              <a:ext uri="{FF2B5EF4-FFF2-40B4-BE49-F238E27FC236}">
                <a16:creationId xmlns:a16="http://schemas.microsoft.com/office/drawing/2014/main" id="{6D94FF98-7BEE-415F-A47E-AEF3591B92FC}"/>
              </a:ext>
            </a:extLst>
          </p:cNvPr>
          <p:cNvSpPr>
            <a:spLocks noGrp="1"/>
          </p:cNvSpPr>
          <p:nvPr>
            <p:ph type="dt" sz="half" idx="10"/>
          </p:nvPr>
        </p:nvSpPr>
        <p:spPr/>
        <p:txBody>
          <a:bodyPr/>
          <a:lstStyle/>
          <a:p>
            <a:fld id="{7BD52081-C19B-4182-AC87-EFBFD12D780C}" type="datetime1">
              <a:rPr lang="en-US" smtClean="0"/>
              <a:t>5/31/2018</a:t>
            </a:fld>
            <a:endParaRPr lang="en-US" dirty="0"/>
          </a:p>
        </p:txBody>
      </p:sp>
      <p:sp>
        <p:nvSpPr>
          <p:cNvPr id="6" name="Slide Number Placeholder 5">
            <a:extLst>
              <a:ext uri="{FF2B5EF4-FFF2-40B4-BE49-F238E27FC236}">
                <a16:creationId xmlns:a16="http://schemas.microsoft.com/office/drawing/2014/main" id="{6B44131E-C858-449B-B10A-AEEC30C9F89D}"/>
              </a:ext>
            </a:extLst>
          </p:cNvPr>
          <p:cNvSpPr>
            <a:spLocks noGrp="1"/>
          </p:cNvSpPr>
          <p:nvPr>
            <p:ph type="sldNum" sz="quarter" idx="12"/>
          </p:nvPr>
        </p:nvSpPr>
        <p:spPr/>
        <p:txBody>
          <a:bodyPr/>
          <a:lstStyle/>
          <a:p>
            <a:r>
              <a:rPr lang="en-US"/>
              <a:t>Page </a:t>
            </a:r>
            <a:fld id="{9D46F3A4-F478-9440-BC8E-B732027F4C86}" type="slidenum">
              <a:rPr lang="en-US" smtClean="0"/>
              <a:pPr/>
              <a:t>7</a:t>
            </a:fld>
            <a:endParaRPr lang="en-US" dirty="0"/>
          </a:p>
        </p:txBody>
      </p:sp>
      <p:sp>
        <p:nvSpPr>
          <p:cNvPr id="7" name="Fußzeilenplatzhalter 11">
            <a:extLst>
              <a:ext uri="{FF2B5EF4-FFF2-40B4-BE49-F238E27FC236}">
                <a16:creationId xmlns:a16="http://schemas.microsoft.com/office/drawing/2014/main" id="{9DB36D76-65EF-4598-A91B-A7AC5C7D7F30}"/>
              </a:ext>
            </a:extLst>
          </p:cNvPr>
          <p:cNvSpPr>
            <a:spLocks noGrp="1"/>
          </p:cNvSpPr>
          <p:nvPr>
            <p:ph type="ftr" sz="quarter" idx="11"/>
          </p:nvPr>
        </p:nvSpPr>
        <p:spPr>
          <a:xfrm>
            <a:off x="2255308" y="6524625"/>
            <a:ext cx="7008284" cy="215900"/>
          </a:xfrm>
        </p:spPr>
        <p:txBody>
          <a:bodyPr/>
          <a:lstStyle/>
          <a:p>
            <a:r>
              <a:rPr lang="en-US" dirty="0"/>
              <a:t>Predicting Disease Spread, Maximilian Tornow</a:t>
            </a:r>
          </a:p>
        </p:txBody>
      </p:sp>
    </p:spTree>
    <p:extLst>
      <p:ext uri="{BB962C8B-B14F-4D97-AF65-F5344CB8AC3E}">
        <p14:creationId xmlns:p14="http://schemas.microsoft.com/office/powerpoint/2010/main" val="4132990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7962F-9F0B-4160-BBF9-DC96014A5ADA}"/>
              </a:ext>
            </a:extLst>
          </p:cNvPr>
          <p:cNvSpPr>
            <a:spLocks noGrp="1"/>
          </p:cNvSpPr>
          <p:nvPr>
            <p:ph type="title"/>
          </p:nvPr>
        </p:nvSpPr>
        <p:spPr/>
        <p:txBody>
          <a:bodyPr/>
          <a:lstStyle/>
          <a:p>
            <a:r>
              <a:rPr lang="en-GB" dirty="0"/>
              <a:t>Data used - General</a:t>
            </a:r>
          </a:p>
        </p:txBody>
      </p:sp>
      <p:sp>
        <p:nvSpPr>
          <p:cNvPr id="3" name="Content Placeholder 2">
            <a:extLst>
              <a:ext uri="{FF2B5EF4-FFF2-40B4-BE49-F238E27FC236}">
                <a16:creationId xmlns:a16="http://schemas.microsoft.com/office/drawing/2014/main" id="{D6A129F0-E0C7-461B-A85B-0E6DC0C5FA77}"/>
              </a:ext>
            </a:extLst>
          </p:cNvPr>
          <p:cNvSpPr>
            <a:spLocks noGrp="1"/>
          </p:cNvSpPr>
          <p:nvPr>
            <p:ph idx="1"/>
          </p:nvPr>
        </p:nvSpPr>
        <p:spPr/>
        <p:txBody>
          <a:bodyPr/>
          <a:lstStyle/>
          <a:p>
            <a:pPr>
              <a:buFont typeface="Arial" panose="020B0604020202020204" pitchFamily="34" charset="0"/>
              <a:buChar char="•"/>
            </a:pPr>
            <a:r>
              <a:rPr lang="en-GB" sz="2200" dirty="0"/>
              <a:t>Data from U.S. National Oceanic and Atmospheric Administration</a:t>
            </a:r>
          </a:p>
          <a:p>
            <a:pPr>
              <a:buFont typeface="Arial" panose="020B0604020202020204" pitchFamily="34" charset="0"/>
              <a:buChar char="•"/>
            </a:pPr>
            <a:endParaRPr lang="en-GB" sz="2200" dirty="0"/>
          </a:p>
          <a:p>
            <a:pPr>
              <a:buFont typeface="Arial" panose="020B0604020202020204" pitchFamily="34" charset="0"/>
              <a:buChar char="•"/>
            </a:pPr>
            <a:r>
              <a:rPr lang="en-GB" sz="2200" dirty="0"/>
              <a:t>Spanning 1990 to 2010 for San Juan, weekly interval</a:t>
            </a:r>
          </a:p>
          <a:p>
            <a:pPr>
              <a:buFont typeface="Arial" panose="020B0604020202020204" pitchFamily="34" charset="0"/>
              <a:buChar char="•"/>
            </a:pPr>
            <a:r>
              <a:rPr lang="en-GB" sz="2200" dirty="0"/>
              <a:t>Spanning 2000 to 2010 for Iquitos, weekly interval</a:t>
            </a:r>
          </a:p>
          <a:p>
            <a:pPr>
              <a:buFont typeface="Arial" panose="020B0604020202020204" pitchFamily="34" charset="0"/>
              <a:buChar char="•"/>
            </a:pPr>
            <a:endParaRPr lang="de-DE" sz="2200" dirty="0"/>
          </a:p>
          <a:p>
            <a:pPr marL="0" indent="0">
              <a:buNone/>
            </a:pPr>
            <a:endParaRPr lang="de-DE" sz="2200" dirty="0"/>
          </a:p>
          <a:p>
            <a:pPr>
              <a:buFont typeface="Arial" panose="020B0604020202020204" pitchFamily="34" charset="0"/>
              <a:buChar char="•"/>
            </a:pPr>
            <a:endParaRPr lang="en-GB" sz="2200" dirty="0"/>
          </a:p>
        </p:txBody>
      </p:sp>
      <p:sp>
        <p:nvSpPr>
          <p:cNvPr id="4" name="Date Placeholder 3">
            <a:extLst>
              <a:ext uri="{FF2B5EF4-FFF2-40B4-BE49-F238E27FC236}">
                <a16:creationId xmlns:a16="http://schemas.microsoft.com/office/drawing/2014/main" id="{555F0B98-816A-485C-88B9-60D4A0546F66}"/>
              </a:ext>
            </a:extLst>
          </p:cNvPr>
          <p:cNvSpPr>
            <a:spLocks noGrp="1"/>
          </p:cNvSpPr>
          <p:nvPr>
            <p:ph type="dt" sz="half" idx="10"/>
          </p:nvPr>
        </p:nvSpPr>
        <p:spPr/>
        <p:txBody>
          <a:bodyPr/>
          <a:lstStyle/>
          <a:p>
            <a:fld id="{7BD52081-C19B-4182-AC87-EFBFD12D780C}" type="datetime1">
              <a:rPr lang="en-US" smtClean="0"/>
              <a:t>5/31/2018</a:t>
            </a:fld>
            <a:endParaRPr lang="en-US" dirty="0"/>
          </a:p>
        </p:txBody>
      </p:sp>
      <p:sp>
        <p:nvSpPr>
          <p:cNvPr id="6" name="Slide Number Placeholder 5">
            <a:extLst>
              <a:ext uri="{FF2B5EF4-FFF2-40B4-BE49-F238E27FC236}">
                <a16:creationId xmlns:a16="http://schemas.microsoft.com/office/drawing/2014/main" id="{2E114CF3-ACBC-4CC5-A4AA-76EAD600E355}"/>
              </a:ext>
            </a:extLst>
          </p:cNvPr>
          <p:cNvSpPr>
            <a:spLocks noGrp="1"/>
          </p:cNvSpPr>
          <p:nvPr>
            <p:ph type="sldNum" sz="quarter" idx="12"/>
          </p:nvPr>
        </p:nvSpPr>
        <p:spPr/>
        <p:txBody>
          <a:bodyPr/>
          <a:lstStyle/>
          <a:p>
            <a:r>
              <a:rPr lang="en-US"/>
              <a:t>Page </a:t>
            </a:r>
            <a:fld id="{9D46F3A4-F478-9440-BC8E-B732027F4C86}" type="slidenum">
              <a:rPr lang="en-US" smtClean="0"/>
              <a:pPr/>
              <a:t>8</a:t>
            </a:fld>
            <a:endParaRPr lang="en-US" dirty="0"/>
          </a:p>
        </p:txBody>
      </p:sp>
      <p:sp>
        <p:nvSpPr>
          <p:cNvPr id="7" name="TextBox 6">
            <a:extLst>
              <a:ext uri="{FF2B5EF4-FFF2-40B4-BE49-F238E27FC236}">
                <a16:creationId xmlns:a16="http://schemas.microsoft.com/office/drawing/2014/main" id="{1E6DB738-F2B5-4ADB-AB06-B817517C2360}"/>
              </a:ext>
            </a:extLst>
          </p:cNvPr>
          <p:cNvSpPr txBox="1"/>
          <p:nvPr/>
        </p:nvSpPr>
        <p:spPr>
          <a:xfrm>
            <a:off x="10412346" y="6248381"/>
            <a:ext cx="1779654" cy="338554"/>
          </a:xfrm>
          <a:prstGeom prst="rect">
            <a:avLst/>
          </a:prstGeom>
          <a:noFill/>
        </p:spPr>
        <p:txBody>
          <a:bodyPr wrap="none" rtlCol="0">
            <a:spAutoFit/>
          </a:bodyPr>
          <a:lstStyle/>
          <a:p>
            <a:r>
              <a:rPr lang="de-DE" sz="800" dirty="0"/>
              <a:t>Source: </a:t>
            </a:r>
            <a:br>
              <a:rPr lang="de-DE" sz="800" dirty="0"/>
            </a:br>
            <a:r>
              <a:rPr lang="de-DE" sz="800" dirty="0"/>
              <a:t>http://dengueforecasting.noaa.gov/</a:t>
            </a:r>
          </a:p>
        </p:txBody>
      </p:sp>
      <p:sp>
        <p:nvSpPr>
          <p:cNvPr id="8" name="Fußzeilenplatzhalter 11">
            <a:extLst>
              <a:ext uri="{FF2B5EF4-FFF2-40B4-BE49-F238E27FC236}">
                <a16:creationId xmlns:a16="http://schemas.microsoft.com/office/drawing/2014/main" id="{BC393239-809E-4C69-82B9-226D9BFD25A4}"/>
              </a:ext>
            </a:extLst>
          </p:cNvPr>
          <p:cNvSpPr>
            <a:spLocks noGrp="1"/>
          </p:cNvSpPr>
          <p:nvPr>
            <p:ph type="ftr" sz="quarter" idx="11"/>
          </p:nvPr>
        </p:nvSpPr>
        <p:spPr>
          <a:xfrm>
            <a:off x="2255308" y="6524625"/>
            <a:ext cx="7008284" cy="215900"/>
          </a:xfrm>
        </p:spPr>
        <p:txBody>
          <a:bodyPr/>
          <a:lstStyle/>
          <a:p>
            <a:r>
              <a:rPr lang="en-US" dirty="0"/>
              <a:t>Predicting Disease Spread, Maximilian Tornow</a:t>
            </a:r>
          </a:p>
        </p:txBody>
      </p:sp>
    </p:spTree>
    <p:extLst>
      <p:ext uri="{BB962C8B-B14F-4D97-AF65-F5344CB8AC3E}">
        <p14:creationId xmlns:p14="http://schemas.microsoft.com/office/powerpoint/2010/main" val="1991838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7962F-9F0B-4160-BBF9-DC96014A5ADA}"/>
              </a:ext>
            </a:extLst>
          </p:cNvPr>
          <p:cNvSpPr>
            <a:spLocks noGrp="1"/>
          </p:cNvSpPr>
          <p:nvPr>
            <p:ph type="title"/>
          </p:nvPr>
        </p:nvSpPr>
        <p:spPr/>
        <p:txBody>
          <a:bodyPr/>
          <a:lstStyle/>
          <a:p>
            <a:r>
              <a:rPr lang="en-GB" dirty="0"/>
              <a:t>Data used - Features</a:t>
            </a:r>
          </a:p>
        </p:txBody>
      </p:sp>
      <p:sp>
        <p:nvSpPr>
          <p:cNvPr id="3" name="Content Placeholder 2">
            <a:extLst>
              <a:ext uri="{FF2B5EF4-FFF2-40B4-BE49-F238E27FC236}">
                <a16:creationId xmlns:a16="http://schemas.microsoft.com/office/drawing/2014/main" id="{D6A129F0-E0C7-461B-A85B-0E6DC0C5FA77}"/>
              </a:ext>
            </a:extLst>
          </p:cNvPr>
          <p:cNvSpPr>
            <a:spLocks noGrp="1"/>
          </p:cNvSpPr>
          <p:nvPr>
            <p:ph idx="1"/>
          </p:nvPr>
        </p:nvSpPr>
        <p:spPr>
          <a:xfrm>
            <a:off x="911224" y="1125539"/>
            <a:ext cx="10873408" cy="4967288"/>
          </a:xfrm>
        </p:spPr>
        <p:txBody>
          <a:bodyPr/>
          <a:lstStyle/>
          <a:p>
            <a:pPr>
              <a:buFont typeface="Arial" panose="020B0604020202020204" pitchFamily="34" charset="0"/>
              <a:buChar char="•"/>
            </a:pPr>
            <a:r>
              <a:rPr lang="en-GB" sz="2200" dirty="0"/>
              <a:t>Daily climate data from weather stations</a:t>
            </a:r>
          </a:p>
          <a:p>
            <a:pPr lvl="1">
              <a:buFont typeface="Arial" panose="020B0604020202020204" pitchFamily="34" charset="0"/>
              <a:buChar char="•"/>
            </a:pPr>
            <a:r>
              <a:rPr lang="en-GB" sz="2200" dirty="0"/>
              <a:t>Max, min, </a:t>
            </a:r>
            <a:r>
              <a:rPr lang="en-GB" sz="2200" dirty="0" err="1"/>
              <a:t>avg</a:t>
            </a:r>
            <a:r>
              <a:rPr lang="en-GB" sz="2200" dirty="0"/>
              <a:t> temperature [°C], diurnal temperature variation [°C]</a:t>
            </a:r>
          </a:p>
          <a:p>
            <a:pPr lvl="1">
              <a:buFont typeface="Arial" panose="020B0604020202020204" pitchFamily="34" charset="0"/>
              <a:buChar char="•"/>
            </a:pPr>
            <a:r>
              <a:rPr lang="en-GB" sz="2200" dirty="0"/>
              <a:t>Total rain [mm]</a:t>
            </a:r>
          </a:p>
          <a:p>
            <a:pPr>
              <a:buFont typeface="Arial" panose="020B0604020202020204" pitchFamily="34" charset="0"/>
              <a:buChar char="•"/>
            </a:pPr>
            <a:r>
              <a:rPr lang="en-GB" sz="2200" dirty="0"/>
              <a:t>PERSIANN satellite (Infrared satellite data + </a:t>
            </a:r>
            <a:r>
              <a:rPr lang="en-GB" sz="2200" dirty="0" err="1"/>
              <a:t>Artifical</a:t>
            </a:r>
            <a:r>
              <a:rPr lang="en-GB" sz="2200" dirty="0"/>
              <a:t> Neural Network)</a:t>
            </a:r>
          </a:p>
          <a:p>
            <a:pPr lvl="1">
              <a:buFont typeface="Arial" panose="020B0604020202020204" pitchFamily="34" charset="0"/>
              <a:buChar char="•"/>
            </a:pPr>
            <a:r>
              <a:rPr lang="en-GB" sz="2200" dirty="0"/>
              <a:t>Total rain [mm]</a:t>
            </a:r>
          </a:p>
          <a:p>
            <a:pPr>
              <a:buFont typeface="Arial" panose="020B0604020202020204" pitchFamily="34" charset="0"/>
              <a:buChar char="•"/>
            </a:pPr>
            <a:r>
              <a:rPr lang="en-GB" sz="2200" dirty="0"/>
              <a:t>NOAA NCEP Climate Forecast Reanalysis</a:t>
            </a:r>
          </a:p>
          <a:p>
            <a:pPr lvl="1">
              <a:buFont typeface="Arial" panose="020B0604020202020204" pitchFamily="34" charset="0"/>
              <a:buChar char="•"/>
            </a:pPr>
            <a:r>
              <a:rPr lang="en-GB" sz="2200" dirty="0"/>
              <a:t>Air temperature (min, max, </a:t>
            </a:r>
            <a:r>
              <a:rPr lang="en-GB" sz="2200" dirty="0" err="1"/>
              <a:t>avg</a:t>
            </a:r>
            <a:r>
              <a:rPr lang="en-GB" sz="2200" dirty="0"/>
              <a:t>, dew point, mean) [K], diurnal temp. range [K]</a:t>
            </a:r>
          </a:p>
          <a:p>
            <a:pPr lvl="1">
              <a:buFont typeface="Arial" panose="020B0604020202020204" pitchFamily="34" charset="0"/>
              <a:buChar char="•"/>
            </a:pPr>
            <a:r>
              <a:rPr lang="en-GB" sz="2200" dirty="0"/>
              <a:t>Mean humidity (relative [%], specific [g/kg])</a:t>
            </a:r>
          </a:p>
          <a:p>
            <a:pPr lvl="1">
              <a:buFont typeface="Arial" panose="020B0604020202020204" pitchFamily="34" charset="0"/>
              <a:buChar char="•"/>
            </a:pPr>
            <a:r>
              <a:rPr lang="en-GB" sz="2200" dirty="0"/>
              <a:t>Total rain [mm]</a:t>
            </a:r>
          </a:p>
          <a:p>
            <a:pPr>
              <a:buFont typeface="Arial" panose="020B0604020202020204" pitchFamily="34" charset="0"/>
              <a:buChar char="•"/>
            </a:pPr>
            <a:r>
              <a:rPr lang="en-GB" sz="2200" dirty="0"/>
              <a:t>NOAA CDR</a:t>
            </a:r>
          </a:p>
          <a:p>
            <a:pPr lvl="1">
              <a:buFont typeface="Arial" panose="020B0604020202020204" pitchFamily="34" charset="0"/>
              <a:buChar char="•"/>
            </a:pPr>
            <a:r>
              <a:rPr lang="en-GB" sz="2200" dirty="0"/>
              <a:t>Vegetation index (southeast, southwest, northeast, northwest of city </a:t>
            </a:r>
            <a:r>
              <a:rPr lang="en-GB" sz="2200" dirty="0" err="1"/>
              <a:t>center</a:t>
            </a:r>
            <a:r>
              <a:rPr lang="en-GB" sz="2200" dirty="0"/>
              <a:t>) [pixel]</a:t>
            </a:r>
          </a:p>
          <a:p>
            <a:pPr lvl="1">
              <a:buFont typeface="Arial" panose="020B0604020202020204" pitchFamily="34" charset="0"/>
              <a:buChar char="•"/>
            </a:pPr>
            <a:endParaRPr lang="en-GB" sz="2200" dirty="0"/>
          </a:p>
          <a:p>
            <a:pPr marL="0" indent="0">
              <a:buNone/>
            </a:pPr>
            <a:endParaRPr lang="en-GB" sz="2200" dirty="0"/>
          </a:p>
        </p:txBody>
      </p:sp>
      <p:sp>
        <p:nvSpPr>
          <p:cNvPr id="4" name="Date Placeholder 3">
            <a:extLst>
              <a:ext uri="{FF2B5EF4-FFF2-40B4-BE49-F238E27FC236}">
                <a16:creationId xmlns:a16="http://schemas.microsoft.com/office/drawing/2014/main" id="{555F0B98-816A-485C-88B9-60D4A0546F66}"/>
              </a:ext>
            </a:extLst>
          </p:cNvPr>
          <p:cNvSpPr>
            <a:spLocks noGrp="1"/>
          </p:cNvSpPr>
          <p:nvPr>
            <p:ph type="dt" sz="half" idx="10"/>
          </p:nvPr>
        </p:nvSpPr>
        <p:spPr/>
        <p:txBody>
          <a:bodyPr/>
          <a:lstStyle/>
          <a:p>
            <a:fld id="{7BD52081-C19B-4182-AC87-EFBFD12D780C}" type="datetime1">
              <a:rPr lang="en-US" smtClean="0"/>
              <a:t>5/31/2018</a:t>
            </a:fld>
            <a:endParaRPr lang="en-US" dirty="0"/>
          </a:p>
        </p:txBody>
      </p:sp>
      <p:sp>
        <p:nvSpPr>
          <p:cNvPr id="6" name="Slide Number Placeholder 5">
            <a:extLst>
              <a:ext uri="{FF2B5EF4-FFF2-40B4-BE49-F238E27FC236}">
                <a16:creationId xmlns:a16="http://schemas.microsoft.com/office/drawing/2014/main" id="{2E114CF3-ACBC-4CC5-A4AA-76EAD600E355}"/>
              </a:ext>
            </a:extLst>
          </p:cNvPr>
          <p:cNvSpPr>
            <a:spLocks noGrp="1"/>
          </p:cNvSpPr>
          <p:nvPr>
            <p:ph type="sldNum" sz="quarter" idx="12"/>
          </p:nvPr>
        </p:nvSpPr>
        <p:spPr/>
        <p:txBody>
          <a:bodyPr/>
          <a:lstStyle/>
          <a:p>
            <a:r>
              <a:rPr lang="en-US"/>
              <a:t>Page </a:t>
            </a:r>
            <a:fld id="{9D46F3A4-F478-9440-BC8E-B732027F4C86}" type="slidenum">
              <a:rPr lang="en-US" smtClean="0"/>
              <a:pPr/>
              <a:t>9</a:t>
            </a:fld>
            <a:endParaRPr lang="en-US" dirty="0"/>
          </a:p>
        </p:txBody>
      </p:sp>
      <p:sp>
        <p:nvSpPr>
          <p:cNvPr id="7" name="TextBox 6">
            <a:extLst>
              <a:ext uri="{FF2B5EF4-FFF2-40B4-BE49-F238E27FC236}">
                <a16:creationId xmlns:a16="http://schemas.microsoft.com/office/drawing/2014/main" id="{68505FFC-31AE-47DB-958D-77D4090031F4}"/>
              </a:ext>
            </a:extLst>
          </p:cNvPr>
          <p:cNvSpPr txBox="1"/>
          <p:nvPr/>
        </p:nvSpPr>
        <p:spPr>
          <a:xfrm>
            <a:off x="10412346" y="6248381"/>
            <a:ext cx="1779654" cy="338554"/>
          </a:xfrm>
          <a:prstGeom prst="rect">
            <a:avLst/>
          </a:prstGeom>
          <a:noFill/>
        </p:spPr>
        <p:txBody>
          <a:bodyPr wrap="none" rtlCol="0">
            <a:spAutoFit/>
          </a:bodyPr>
          <a:lstStyle/>
          <a:p>
            <a:r>
              <a:rPr lang="de-DE" sz="800" dirty="0"/>
              <a:t>Source: </a:t>
            </a:r>
            <a:br>
              <a:rPr lang="de-DE" sz="800" dirty="0"/>
            </a:br>
            <a:r>
              <a:rPr lang="de-DE" sz="800" dirty="0"/>
              <a:t>http://dengueforecasting.noaa.gov/</a:t>
            </a:r>
          </a:p>
        </p:txBody>
      </p:sp>
      <p:sp>
        <p:nvSpPr>
          <p:cNvPr id="8" name="TextBox 7">
            <a:extLst>
              <a:ext uri="{FF2B5EF4-FFF2-40B4-BE49-F238E27FC236}">
                <a16:creationId xmlns:a16="http://schemas.microsoft.com/office/drawing/2014/main" id="{D8DE519D-37C0-497A-B854-0E6F7924607E}"/>
              </a:ext>
            </a:extLst>
          </p:cNvPr>
          <p:cNvSpPr txBox="1"/>
          <p:nvPr/>
        </p:nvSpPr>
        <p:spPr>
          <a:xfrm>
            <a:off x="1127448" y="3075057"/>
            <a:ext cx="10370147" cy="707886"/>
          </a:xfrm>
          <a:prstGeom prst="rect">
            <a:avLst/>
          </a:prstGeom>
          <a:solidFill>
            <a:schemeClr val="accent2"/>
          </a:solidFill>
        </p:spPr>
        <p:txBody>
          <a:bodyPr wrap="none" rtlCol="0">
            <a:spAutoFit/>
          </a:bodyPr>
          <a:lstStyle/>
          <a:p>
            <a:r>
              <a:rPr lang="de-DE" sz="4000" dirty="0" err="1"/>
              <a:t>Added</a:t>
            </a:r>
            <a:r>
              <a:rPr lang="de-DE" sz="4000" dirty="0"/>
              <a:t> </a:t>
            </a:r>
            <a:r>
              <a:rPr lang="de-DE" sz="4000" dirty="0" err="1"/>
              <a:t>week</a:t>
            </a:r>
            <a:r>
              <a:rPr lang="de-DE" sz="4000" dirty="0"/>
              <a:t> </a:t>
            </a:r>
            <a:r>
              <a:rPr lang="de-DE" sz="4000" dirty="0" err="1"/>
              <a:t>number</a:t>
            </a:r>
            <a:r>
              <a:rPr lang="de-DE" sz="4000" dirty="0"/>
              <a:t> </a:t>
            </a:r>
            <a:r>
              <a:rPr lang="de-DE" sz="4000" dirty="0" err="1"/>
              <a:t>as</a:t>
            </a:r>
            <a:r>
              <a:rPr lang="de-DE" sz="4000" dirty="0"/>
              <a:t> feature (52 </a:t>
            </a:r>
            <a:r>
              <a:rPr lang="de-DE" sz="4000" dirty="0" err="1"/>
              <a:t>features</a:t>
            </a:r>
            <a:r>
              <a:rPr lang="de-DE" sz="4000" dirty="0"/>
              <a:t>)</a:t>
            </a:r>
            <a:endParaRPr lang="en-GB" sz="4000" dirty="0"/>
          </a:p>
        </p:txBody>
      </p:sp>
      <p:sp>
        <p:nvSpPr>
          <p:cNvPr id="9" name="Fußzeilenplatzhalter 11">
            <a:extLst>
              <a:ext uri="{FF2B5EF4-FFF2-40B4-BE49-F238E27FC236}">
                <a16:creationId xmlns:a16="http://schemas.microsoft.com/office/drawing/2014/main" id="{47C43B18-245A-4417-B248-F1C85DEA1FFB}"/>
              </a:ext>
            </a:extLst>
          </p:cNvPr>
          <p:cNvSpPr>
            <a:spLocks noGrp="1"/>
          </p:cNvSpPr>
          <p:nvPr>
            <p:ph type="ftr" sz="quarter" idx="11"/>
          </p:nvPr>
        </p:nvSpPr>
        <p:spPr>
          <a:xfrm>
            <a:off x="2255308" y="6524625"/>
            <a:ext cx="7008284" cy="215900"/>
          </a:xfrm>
        </p:spPr>
        <p:txBody>
          <a:bodyPr/>
          <a:lstStyle/>
          <a:p>
            <a:r>
              <a:rPr lang="en-US" dirty="0"/>
              <a:t>Predicting Disease Spread, Maximilian Tornow</a:t>
            </a:r>
          </a:p>
        </p:txBody>
      </p:sp>
    </p:spTree>
    <p:extLst>
      <p:ext uri="{BB962C8B-B14F-4D97-AF65-F5344CB8AC3E}">
        <p14:creationId xmlns:p14="http://schemas.microsoft.com/office/powerpoint/2010/main" val="29998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UZH">
  <a:themeElements>
    <a:clrScheme name="UZH">
      <a:dk1>
        <a:srgbClr val="000000"/>
      </a:dk1>
      <a:lt1>
        <a:srgbClr val="FFFFFF"/>
      </a:lt1>
      <a:dk2>
        <a:srgbClr val="DADEE2"/>
      </a:dk2>
      <a:lt2>
        <a:srgbClr val="FEDC00"/>
      </a:lt2>
      <a:accent1>
        <a:srgbClr val="0028A5"/>
      </a:accent1>
      <a:accent2>
        <a:srgbClr val="A3ADB7"/>
      </a:accent2>
      <a:accent3>
        <a:srgbClr val="DC6027"/>
      </a:accent3>
      <a:accent4>
        <a:srgbClr val="0B82A0"/>
      </a:accent4>
      <a:accent5>
        <a:srgbClr val="2A7F60"/>
      </a:accent5>
      <a:accent6>
        <a:srgbClr val="91C34A"/>
      </a:accent6>
      <a:hlink>
        <a:srgbClr val="DC6027"/>
      </a:hlink>
      <a:folHlink>
        <a:srgbClr val="000000"/>
      </a:folHlink>
    </a:clrScheme>
    <a:fontScheme name="Office-Design">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0" tIns="0" rIns="0" bIns="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a:ln>
              <a:noFill/>
            </a:ln>
            <a:solidFill>
              <a:srgbClr val="000000"/>
            </a:solidFill>
            <a:effectLst/>
            <a:latin typeface="Arial" charset="0"/>
            <a:ea typeface="ＭＳ Ｐゴシック"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CH" sz="2400" b="0" i="0" u="none" strike="noStrike" cap="none" normalizeH="0" baseline="0">
            <a:ln>
              <a:noFill/>
            </a:ln>
            <a:solidFill>
              <a:srgbClr val="000000"/>
            </a:solidFill>
            <a:effectLst/>
            <a:latin typeface="Arial" charset="0"/>
            <a:ea typeface="ＭＳ Ｐゴシック" charset="0"/>
            <a:cs typeface="Arial" charset="0"/>
          </a:defRPr>
        </a:defPPr>
      </a:lstStyle>
    </a:lnDef>
  </a:objectDefaults>
  <a:extraClrSchemeLst>
    <a:extraClrScheme>
      <a:clrScheme name="UZH">
        <a:dk1>
          <a:srgbClr val="000000"/>
        </a:dk1>
        <a:lt1>
          <a:srgbClr val="FFFFFF"/>
        </a:lt1>
        <a:dk2>
          <a:srgbClr val="DADEE2"/>
        </a:dk2>
        <a:lt2>
          <a:srgbClr val="FEDC00"/>
        </a:lt2>
        <a:accent1>
          <a:srgbClr val="0028A5"/>
        </a:accent1>
        <a:accent2>
          <a:srgbClr val="A3ADB7"/>
        </a:accent2>
        <a:accent3>
          <a:srgbClr val="DC6027"/>
        </a:accent3>
        <a:accent4>
          <a:srgbClr val="0B82A0"/>
        </a:accent4>
        <a:accent5>
          <a:srgbClr val="2A7F60"/>
        </a:accent5>
        <a:accent6>
          <a:srgbClr val="91C34A"/>
        </a:accent6>
        <a:hlink>
          <a:srgbClr val="DC6027"/>
        </a:hlink>
        <a:folHlink>
          <a:srgbClr val="000000"/>
        </a:folHlink>
      </a:clrScheme>
      <a:clrMap bg1="lt1" tx1="dk1" bg2="lt2" tx2="dk2" accent1="accent1" accent2="accent2" accent3="accent3" accent4="accent4" accent5="accent5" accent6="accent6" hlink="hlink" folHlink="folHlink"/>
    </a:extraClrScheme>
  </a:extraClrSchemeLst>
  <a:custClrLst>
    <a:custClr name="Blau 100%">
      <a:srgbClr val="0028A5"/>
    </a:custClr>
    <a:custClr name="Grau 100%">
      <a:srgbClr val="A3ADB7"/>
    </a:custClr>
    <a:custClr name="Ockerrot 100%">
      <a:srgbClr val="DC6027"/>
    </a:custClr>
    <a:custClr name="Türkis 100%">
      <a:srgbClr val="0B82A0"/>
    </a:custClr>
    <a:custClr name="Flaschengrün 100%">
      <a:srgbClr val="2A7F62"/>
    </a:custClr>
    <a:custClr name="Lindengrün 100%">
      <a:srgbClr val="91C34A"/>
    </a:custClr>
    <a:custClr name="Warmgelb 100%">
      <a:srgbClr val="FEDE00"/>
    </a:custClr>
    <a:custClr name="blank">
      <a:srgbClr val="FFFFFF"/>
    </a:custClr>
    <a:custClr name="blank">
      <a:srgbClr val="FFFFFF"/>
    </a:custClr>
    <a:custClr name="blank">
      <a:srgbClr val="FFFFFF"/>
    </a:custClr>
    <a:custClr name="Blau 80%">
      <a:srgbClr val="3353B7"/>
    </a:custClr>
    <a:custClr name="Grau 80%">
      <a:srgbClr val="B5BDC5"/>
    </a:custClr>
    <a:custClr name="Ockerrot 80%">
      <a:srgbClr val="E38052"/>
    </a:custClr>
    <a:custClr name="Türkis 80%">
      <a:srgbClr val="3C9FB6"/>
    </a:custClr>
    <a:custClr name="Flaschengrün 80%">
      <a:srgbClr val="569D85"/>
    </a:custClr>
    <a:custClr name="Lindengrün 80%">
      <a:srgbClr val="AAD470"/>
    </a:custClr>
    <a:custClr name="Warmgelb 80%">
      <a:srgbClr val="FBE651"/>
    </a:custClr>
    <a:custClr name="blank">
      <a:srgbClr val="FFFFFF"/>
    </a:custClr>
    <a:custClr name="blank">
      <a:srgbClr val="FFFFFF"/>
    </a:custClr>
    <a:custClr name="blank">
      <a:srgbClr val="FFFFFF"/>
    </a:custClr>
    <a:custClr name="Blau 60%">
      <a:srgbClr val="667EC9"/>
    </a:custClr>
    <a:custClr name="Grau 60%">
      <a:srgbClr val="C8CED4"/>
    </a:custClr>
    <a:custClr name="Ockerrot 60%">
      <a:srgbClr val="EAA07D"/>
    </a:custClr>
    <a:custClr name="Türkis 60%">
      <a:srgbClr val="6BB7C7"/>
    </a:custClr>
    <a:custClr name="Flaschengrün 60%">
      <a:srgbClr val="80B6A4"/>
    </a:custClr>
    <a:custClr name="Lindengrün 60%">
      <a:srgbClr val="BFDF94"/>
    </a:custClr>
    <a:custClr name="Warmgelb 60%">
      <a:srgbClr val="FCEC7C"/>
    </a:custClr>
    <a:custClr name="blank">
      <a:srgbClr val="FFFFFF"/>
    </a:custClr>
    <a:custClr name="blank">
      <a:srgbClr val="FFFFFF"/>
    </a:custClr>
    <a:custClr name="blank">
      <a:srgbClr val="FFFFFF"/>
    </a:custClr>
    <a:custClr name="Blau 40%">
      <a:srgbClr val="99A9DB"/>
    </a:custClr>
    <a:custClr name="Grau 40%">
      <a:srgbClr val="DADEE2"/>
    </a:custClr>
    <a:custClr name="Ockerrot 40%">
      <a:srgbClr val="F1BFA9"/>
    </a:custClr>
    <a:custClr name="Türkis 40%">
      <a:srgbClr val="ABCEC2"/>
    </a:custClr>
    <a:custClr name="Flaschengrün 40%">
      <a:srgbClr val="ABCEC2"/>
    </a:custClr>
    <a:custClr name="Lindengrün 40%">
      <a:srgbClr val="D5E9B7"/>
    </a:custClr>
    <a:custClr name="Warmgelb 40%">
      <a:srgbClr val="FDF3A8"/>
    </a:custClr>
    <a:custClr name="blank">
      <a:srgbClr val="FFFFFF"/>
    </a:custClr>
    <a:custClr name="blank">
      <a:srgbClr val="FFFFFF"/>
    </a:custClr>
    <a:custClr name="blank">
      <a:srgbClr val="FFFFFF"/>
    </a:custClr>
    <a:custClr name="Blau 20%">
      <a:srgbClr val="CCD4ED"/>
    </a:custClr>
    <a:custClr name="Grau 20%">
      <a:srgbClr val="EDEFF1"/>
    </a:custClr>
    <a:custClr name="Ockerrot 20%">
      <a:srgbClr val="F8DFD4"/>
    </a:custClr>
    <a:custClr name="Türkis 20%">
      <a:srgbClr val="CFE8EC"/>
    </a:custClr>
    <a:custClr name="Flaschengrün 20%">
      <a:srgbClr val="D5E7E1"/>
    </a:custClr>
    <a:custClr name="Lindengrün 20%">
      <a:srgbClr val="EAF4DB"/>
    </a:custClr>
    <a:custClr name="Warmgelb 20%">
      <a:srgbClr val="FEF9D3"/>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uzh_praesentation_informell_e.potx" id="{65ABE16A-7070-4245-ABE9-D75934EC0B3A}" vid="{013E0098-5A1A-4376-9C3C-AAAB173D56D1}"/>
    </a:ext>
  </a:extLst>
</a:theme>
</file>

<file path=ppt/theme/theme2.xml><?xml version="1.0" encoding="utf-8"?>
<a:theme xmlns:a="http://schemas.openxmlformats.org/drawingml/2006/main" name="Office-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UZH">
    <a:dk1>
      <a:srgbClr val="000000"/>
    </a:dk1>
    <a:lt1>
      <a:srgbClr val="FFFFFF"/>
    </a:lt1>
    <a:dk2>
      <a:srgbClr val="DADEE2"/>
    </a:dk2>
    <a:lt2>
      <a:srgbClr val="FEDC00"/>
    </a:lt2>
    <a:accent1>
      <a:srgbClr val="0028A5"/>
    </a:accent1>
    <a:accent2>
      <a:srgbClr val="A3ADB7"/>
    </a:accent2>
    <a:accent3>
      <a:srgbClr val="DC6027"/>
    </a:accent3>
    <a:accent4>
      <a:srgbClr val="0B82A0"/>
    </a:accent4>
    <a:accent5>
      <a:srgbClr val="2A7F60"/>
    </a:accent5>
    <a:accent6>
      <a:srgbClr val="91C34A"/>
    </a:accent6>
    <a:hlink>
      <a:srgbClr val="DC6027"/>
    </a:hlink>
    <a:folHlink>
      <a:srgbClr val="000000"/>
    </a:folHlink>
  </a:clrScheme>
</a:themeOverride>
</file>

<file path=docProps/app.xml><?xml version="1.0" encoding="utf-8"?>
<Properties xmlns="http://schemas.openxmlformats.org/officeDocument/2006/extended-properties" xmlns:vt="http://schemas.openxmlformats.org/officeDocument/2006/docPropsVTypes">
  <Template/>
  <TotalTime>1169</TotalTime>
  <Words>2034</Words>
  <Application>Microsoft Office PowerPoint</Application>
  <PresentationFormat>Widescreen</PresentationFormat>
  <Paragraphs>514</Paragraphs>
  <Slides>42</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ＭＳ Ｐゴシック</vt:lpstr>
      <vt:lpstr>Arial</vt:lpstr>
      <vt:lpstr>Courier New</vt:lpstr>
      <vt:lpstr>Helvetica</vt:lpstr>
      <vt:lpstr>UZH</vt:lpstr>
      <vt:lpstr>Predicting Disease Spread – Dengue Fever</vt:lpstr>
      <vt:lpstr>Overview</vt:lpstr>
      <vt:lpstr>What is Dengue Fever ?</vt:lpstr>
      <vt:lpstr>What is Dengue Fever ?</vt:lpstr>
      <vt:lpstr>Geographical Area of Research</vt:lpstr>
      <vt:lpstr>How to help ?</vt:lpstr>
      <vt:lpstr>Research Question</vt:lpstr>
      <vt:lpstr>Data used - General</vt:lpstr>
      <vt:lpstr>Data used - Features</vt:lpstr>
      <vt:lpstr>Exploratory Analysis - Distribution</vt:lpstr>
      <vt:lpstr>Exploratory Analysis – General time plots</vt:lpstr>
      <vt:lpstr>Exploratory Analysis – Yearly indications</vt:lpstr>
      <vt:lpstr>Exploratory Analysis – Time series plots unscaled</vt:lpstr>
      <vt:lpstr>Exploratory Analysis – Time series plots scaled (500)</vt:lpstr>
      <vt:lpstr>Exploratory Analysis – Time series plots unscaled</vt:lpstr>
      <vt:lpstr>Exploratory Analysis – Time series plots scaled (50)</vt:lpstr>
      <vt:lpstr>Exploratory Analysis – Feature analysis</vt:lpstr>
      <vt:lpstr>Problems</vt:lpstr>
      <vt:lpstr>Data modeling – Tools used</vt:lpstr>
      <vt:lpstr>Quality factor – Mean absolute error</vt:lpstr>
      <vt:lpstr>Data modeling – Mean modeling</vt:lpstr>
      <vt:lpstr>Data modeling – Linear regression</vt:lpstr>
      <vt:lpstr>Data modeling – Ridge regression</vt:lpstr>
      <vt:lpstr>Data modeling – Lasso regression (alpha optimization)</vt:lpstr>
      <vt:lpstr>Data modeling – Lasso regression (Recursive feature elimination)</vt:lpstr>
      <vt:lpstr>Data modeling – XGBoosting (untuned /tuned)</vt:lpstr>
      <vt:lpstr>Data modeling – Negative Binomial Regression</vt:lpstr>
      <vt:lpstr>Data modeling – Facebook Prophet (General)</vt:lpstr>
      <vt:lpstr>Data modeling – Facebook Prophet (general)</vt:lpstr>
      <vt:lpstr>PCA</vt:lpstr>
      <vt:lpstr>Autocorrelation – San Juan Weekly</vt:lpstr>
      <vt:lpstr>Autocorrelation – Iquitos Weekly</vt:lpstr>
      <vt:lpstr>Autocorrelation – San Juan Monthly</vt:lpstr>
      <vt:lpstr>Autocorrelation – Iquitos Monthly</vt:lpstr>
      <vt:lpstr>Conclusion #1</vt:lpstr>
      <vt:lpstr>Conclusion #2</vt:lpstr>
      <vt:lpstr>Outlook</vt:lpstr>
      <vt:lpstr>Additional information</vt:lpstr>
      <vt:lpstr>Data modeling – Linear regression –feature reduction</vt:lpstr>
      <vt:lpstr>Exploratory Analysis – Time series plots scaled (250)</vt:lpstr>
      <vt:lpstr>Exploratory Analysis – Time series plots scaled (120)</vt:lpstr>
      <vt:lpstr>Normalized difference vegetation index (NDVI) </vt:lpstr>
    </vt:vector>
  </TitlesOfParts>
  <Manager/>
  <Company>Universität Zürich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 the title of the presentation here</dc:title>
  <dc:subject/>
  <dc:creator>Maximilian Tornow</dc:creator>
  <cp:keywords/>
  <dc:description>Vorlage uzh_praesentationen_16:9_informell_e MSO2016 v3 11.02.2016</dc:description>
  <cp:lastModifiedBy>Maximilian Tornow</cp:lastModifiedBy>
  <cp:revision>126</cp:revision>
  <dcterms:created xsi:type="dcterms:W3CDTF">2018-05-26T13:52:03Z</dcterms:created>
  <dcterms:modified xsi:type="dcterms:W3CDTF">2018-05-31T10:22:19Z</dcterms:modified>
  <cp:category/>
</cp:coreProperties>
</file>